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79" r:id="rId2"/>
    <p:sldId id="257" r:id="rId3"/>
    <p:sldId id="258" r:id="rId4"/>
    <p:sldId id="259" r:id="rId5"/>
    <p:sldId id="260" r:id="rId6"/>
    <p:sldId id="261" r:id="rId7"/>
    <p:sldId id="280" r:id="rId8"/>
    <p:sldId id="274" r:id="rId9"/>
    <p:sldId id="263" r:id="rId10"/>
    <p:sldId id="264" r:id="rId11"/>
    <p:sldId id="265" r:id="rId12"/>
    <p:sldId id="267" r:id="rId13"/>
    <p:sldId id="270" r:id="rId14"/>
    <p:sldId id="271" r:id="rId15"/>
    <p:sldId id="272" r:id="rId16"/>
    <p:sldId id="273" r:id="rId17"/>
    <p:sldId id="275" r:id="rId18"/>
    <p:sldId id="278" r:id="rId19"/>
    <p:sldId id="268" r:id="rId20"/>
  </p:sldIdLst>
  <p:sldSz cx="12192000" cy="6858000"/>
  <p:notesSz cx="6858000" cy="9144000"/>
  <p:embeddedFontLst>
    <p:embeddedFont>
      <p:font typeface="Bookman Old Style" panose="0205060405050502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Copperplate Gothic Bold" panose="020E0705020206020404" pitchFamily="34" charset="0"/>
      <p:regular r:id="rId31"/>
    </p:embeddedFont>
    <p:embeddedFont>
      <p:font typeface="Microsoft Yahei" panose="020B0503020204020204" pitchFamily="34" charset="-122"/>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CSgFWk0D5QmvWP5RuLihG8EXF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showGuides="1">
      <p:cViewPr varScale="1">
        <p:scale>
          <a:sx n="82" d="100"/>
          <a:sy n="82" d="100"/>
        </p:scale>
        <p:origin x="58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273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2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05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04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hyperlink" Target="http://www.nematrian.com/TailValueAtRis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https://akm-img-a-in.tosshub.com/businesstoday/images/story/202111/stock-market-1_1-sixteen_nine.jpg?size=948:533"/>
          <p:cNvPicPr preferRelativeResize="0"/>
          <p:nvPr/>
        </p:nvPicPr>
        <p:blipFill rotWithShape="1">
          <a:blip r:embed="rId3">
            <a:alphaModFix/>
          </a:blip>
          <a:srcRect/>
          <a:stretch/>
        </p:blipFill>
        <p:spPr>
          <a:xfrm>
            <a:off x="0" y="0"/>
            <a:ext cx="12192000" cy="6854785"/>
          </a:xfrm>
          <a:prstGeom prst="rect">
            <a:avLst/>
          </a:prstGeom>
          <a:noFill/>
          <a:ln>
            <a:noFill/>
          </a:ln>
        </p:spPr>
      </p:pic>
      <p:sp>
        <p:nvSpPr>
          <p:cNvPr id="85" name="Google Shape;85;p1"/>
          <p:cNvSpPr/>
          <p:nvPr/>
        </p:nvSpPr>
        <p:spPr>
          <a:xfrm>
            <a:off x="0" y="3216"/>
            <a:ext cx="12192000" cy="6854784"/>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txBox="1"/>
          <p:nvPr/>
        </p:nvSpPr>
        <p:spPr>
          <a:xfrm>
            <a:off x="543337" y="1105166"/>
            <a:ext cx="11105324"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b="0" i="0" u="none" strike="noStrike" cap="none" dirty="0">
                <a:solidFill>
                  <a:schemeClr val="dk1"/>
                </a:solidFill>
                <a:latin typeface="Copperplate Gothic Bold" panose="020E0705020206020404" pitchFamily="34" charset="0"/>
                <a:ea typeface="Arial Black"/>
                <a:cs typeface="Arial Black"/>
                <a:sym typeface="Arial Black"/>
              </a:rPr>
              <a:t>ANALYSIS OF THE IMPACT OF </a:t>
            </a:r>
            <a:endParaRPr dirty="0">
              <a:latin typeface="Copperplate Gothic Bold" panose="020E0705020206020404" pitchFamily="34" charset="0"/>
            </a:endParaRPr>
          </a:p>
          <a:p>
            <a:pPr marL="0" marR="0" lvl="0" indent="0" algn="ctr" rtl="0">
              <a:spcBef>
                <a:spcPts val="0"/>
              </a:spcBef>
              <a:spcAft>
                <a:spcPts val="0"/>
              </a:spcAft>
              <a:buNone/>
            </a:pPr>
            <a:r>
              <a:rPr lang="en-IN" sz="3600" b="0" i="0" u="none" strike="noStrike" cap="none" dirty="0">
                <a:solidFill>
                  <a:schemeClr val="dk1"/>
                </a:solidFill>
                <a:latin typeface="Copperplate Gothic Bold" panose="020E0705020206020404" pitchFamily="34" charset="0"/>
                <a:ea typeface="Arial Black"/>
                <a:cs typeface="Arial Black"/>
                <a:sym typeface="Arial Black"/>
              </a:rPr>
              <a:t>COVID19 OUTBREAK ON THE </a:t>
            </a:r>
            <a:endParaRPr dirty="0">
              <a:latin typeface="Copperplate Gothic Bold" panose="020E0705020206020404" pitchFamily="34" charset="0"/>
            </a:endParaRPr>
          </a:p>
          <a:p>
            <a:pPr marL="0" marR="0" lvl="0" indent="0" algn="ctr" rtl="0">
              <a:spcBef>
                <a:spcPts val="0"/>
              </a:spcBef>
              <a:spcAft>
                <a:spcPts val="0"/>
              </a:spcAft>
              <a:buNone/>
            </a:pPr>
            <a:r>
              <a:rPr lang="en-IN" sz="3600" b="0" i="0" u="none" strike="noStrike" cap="none" dirty="0">
                <a:solidFill>
                  <a:schemeClr val="dk1"/>
                </a:solidFill>
                <a:latin typeface="Copperplate Gothic Bold" panose="020E0705020206020404" pitchFamily="34" charset="0"/>
                <a:ea typeface="Arial Black"/>
                <a:cs typeface="Arial Black"/>
                <a:sym typeface="Arial Black"/>
              </a:rPr>
              <a:t>INDIAN BANKING SYSTEM</a:t>
            </a:r>
            <a:endParaRPr sz="9600" b="0" i="0" u="none" strike="noStrike" cap="none" dirty="0">
              <a:solidFill>
                <a:srgbClr val="3F3F3F"/>
              </a:solidFill>
              <a:latin typeface="Copperplate Gothic Bold" panose="020E0705020206020404" pitchFamily="34" charset="0"/>
              <a:ea typeface="Arial Black"/>
              <a:cs typeface="Arial Black"/>
              <a:sym typeface="Arial Black"/>
            </a:endParaRPr>
          </a:p>
        </p:txBody>
      </p:sp>
      <p:sp>
        <p:nvSpPr>
          <p:cNvPr id="87" name="Google Shape;87;p1"/>
          <p:cNvSpPr/>
          <p:nvPr/>
        </p:nvSpPr>
        <p:spPr>
          <a:xfrm>
            <a:off x="3510033" y="4863647"/>
            <a:ext cx="517192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a:solidFill>
                  <a:srgbClr val="000000"/>
                </a:solidFill>
                <a:latin typeface="Microsoft Yahei"/>
                <a:ea typeface="Microsoft Yahei"/>
                <a:cs typeface="Microsoft Yahei"/>
                <a:sym typeface="Microsoft Yahei"/>
              </a:rPr>
              <a:t>Under Supervision of </a:t>
            </a:r>
            <a:endParaRPr/>
          </a:p>
          <a:p>
            <a:pPr marL="0" marR="0" lvl="0" indent="0" algn="ctr" rtl="0">
              <a:spcBef>
                <a:spcPts val="0"/>
              </a:spcBef>
              <a:spcAft>
                <a:spcPts val="0"/>
              </a:spcAft>
              <a:buNone/>
            </a:pPr>
            <a:r>
              <a:rPr lang="en-IN" sz="1800" b="0" i="1" u="none" strike="noStrike" cap="none">
                <a:solidFill>
                  <a:srgbClr val="000000"/>
                </a:solidFill>
                <a:latin typeface="Microsoft Yahei"/>
                <a:ea typeface="Microsoft Yahei"/>
                <a:cs typeface="Microsoft Yahei"/>
                <a:sym typeface="Microsoft Yahei"/>
              </a:rPr>
              <a:t>Dr. Prasenjit Chakrabarti</a:t>
            </a:r>
            <a:endParaRPr/>
          </a:p>
          <a:p>
            <a:pPr marL="0" marR="0" lvl="0" indent="0" algn="ctr" rtl="0">
              <a:spcBef>
                <a:spcPts val="0"/>
              </a:spcBef>
              <a:spcAft>
                <a:spcPts val="0"/>
              </a:spcAft>
              <a:buNone/>
            </a:pPr>
            <a:r>
              <a:rPr lang="en-IN" sz="1800" b="0" i="0" u="none" strike="noStrike" cap="none">
                <a:solidFill>
                  <a:srgbClr val="000000"/>
                </a:solidFill>
                <a:latin typeface="Microsoft Yahei"/>
                <a:ea typeface="Microsoft Yahei"/>
                <a:cs typeface="Microsoft Yahei"/>
                <a:sym typeface="Microsoft Yahei"/>
              </a:rPr>
              <a:t>Dept. of Accounting and Finance, IIM Ranchi </a:t>
            </a:r>
            <a:endParaRPr/>
          </a:p>
        </p:txBody>
      </p:sp>
      <p:sp>
        <p:nvSpPr>
          <p:cNvPr id="88" name="Google Shape;88;p1"/>
          <p:cNvSpPr txBox="1"/>
          <p:nvPr/>
        </p:nvSpPr>
        <p:spPr>
          <a:xfrm>
            <a:off x="2312588" y="3733034"/>
            <a:ext cx="756681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Microsoft Yahei"/>
              <a:buNone/>
            </a:pPr>
            <a:r>
              <a:rPr lang="en-IN" sz="1800" b="0" i="0" u="none" strike="noStrike" cap="none">
                <a:solidFill>
                  <a:srgbClr val="000000"/>
                </a:solidFill>
                <a:latin typeface="Microsoft Yahei"/>
                <a:ea typeface="Microsoft Yahei"/>
                <a:cs typeface="Microsoft Yahei"/>
                <a:sym typeface="Microsoft Yahei"/>
              </a:rPr>
              <a:t>By- Krishnakanta Maity	</a:t>
            </a:r>
            <a:endParaRPr sz="1800" b="0" i="0" u="none" strike="noStrike" cap="none">
              <a:solidFill>
                <a:srgbClr val="000000"/>
              </a:solidFill>
              <a:latin typeface="Microsoft Yahei"/>
              <a:ea typeface="Microsoft Yahei"/>
              <a:cs typeface="Microsoft Yahei"/>
              <a:sym typeface="Microsoft Yahei"/>
            </a:endParaRPr>
          </a:p>
        </p:txBody>
      </p:sp>
      <p:sp>
        <p:nvSpPr>
          <p:cNvPr id="89" name="Google Shape;89;p1"/>
          <p:cNvSpPr/>
          <p:nvPr/>
        </p:nvSpPr>
        <p:spPr>
          <a:xfrm>
            <a:off x="4857226" y="6053149"/>
            <a:ext cx="24775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dirty="0">
                <a:solidFill>
                  <a:schemeClr val="dk1"/>
                </a:solidFill>
                <a:latin typeface="Calibri"/>
                <a:ea typeface="Calibri"/>
                <a:cs typeface="Calibri"/>
                <a:sym typeface="Calibri"/>
              </a:rPr>
              <a:t>Guide: </a:t>
            </a:r>
            <a:r>
              <a:rPr lang="en-IN" sz="1800" b="0" i="1" u="none" strike="noStrike" cap="none" dirty="0">
                <a:solidFill>
                  <a:schemeClr val="dk1"/>
                </a:solidFill>
                <a:latin typeface="Calibri"/>
                <a:ea typeface="Calibri"/>
                <a:cs typeface="Calibri"/>
                <a:sym typeface="Calibri"/>
              </a:rPr>
              <a:t>Br. </a:t>
            </a:r>
            <a:r>
              <a:rPr lang="en-IN" sz="1800" b="0" i="1" u="none" strike="noStrike" cap="none" dirty="0" err="1">
                <a:solidFill>
                  <a:schemeClr val="dk1"/>
                </a:solidFill>
                <a:latin typeface="Calibri"/>
                <a:ea typeface="Calibri"/>
                <a:cs typeface="Calibri"/>
                <a:sym typeface="Calibri"/>
              </a:rPr>
              <a:t>Mrinmay</a:t>
            </a:r>
            <a:endParaRPr dirty="0"/>
          </a:p>
        </p:txBody>
      </p:sp>
    </p:spTree>
    <p:extLst>
      <p:ext uri="{BB962C8B-B14F-4D97-AF65-F5344CB8AC3E}">
        <p14:creationId xmlns:p14="http://schemas.microsoft.com/office/powerpoint/2010/main" val="324762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Methodology-II</a:t>
            </a:r>
            <a:endParaRPr/>
          </a:p>
        </p:txBody>
      </p:sp>
      <p:sp>
        <p:nvSpPr>
          <p:cNvPr id="166" name="Google Shape;166;p9"/>
          <p:cNvSpPr txBox="1">
            <a:spLocks noGrp="1"/>
          </p:cNvSpPr>
          <p:nvPr>
            <p:ph type="body" idx="1"/>
          </p:nvPr>
        </p:nvSpPr>
        <p:spPr>
          <a:xfrm>
            <a:off x="838200" y="1173588"/>
            <a:ext cx="10515600" cy="43496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IN" sz="2000" dirty="0">
                <a:solidFill>
                  <a:srgbClr val="0070C0"/>
                </a:solidFill>
                <a:latin typeface="Bookman Old Style"/>
                <a:ea typeface="Bookman Old Style"/>
                <a:cs typeface="Bookman Old Style"/>
                <a:sym typeface="Bookman Old Style"/>
              </a:rPr>
              <a:t>Firm specific daily return</a:t>
            </a:r>
            <a:endParaRPr dirty="0"/>
          </a:p>
        </p:txBody>
      </p:sp>
      <p:cxnSp>
        <p:nvCxnSpPr>
          <p:cNvPr id="167" name="Google Shape;167;p9"/>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0" name="Google Shape;166;p9">
            <a:extLst>
              <a:ext uri="{FF2B5EF4-FFF2-40B4-BE49-F238E27FC236}">
                <a16:creationId xmlns:a16="http://schemas.microsoft.com/office/drawing/2014/main" id="{F2AEAD28-6AA7-4A6E-AF1B-56FE42C69394}"/>
              </a:ext>
            </a:extLst>
          </p:cNvPr>
          <p:cNvSpPr txBox="1">
            <a:spLocks/>
          </p:cNvSpPr>
          <p:nvPr/>
        </p:nvSpPr>
        <p:spPr>
          <a:xfrm>
            <a:off x="838200" y="2023843"/>
            <a:ext cx="10515600" cy="43496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rgbClr val="0070C0"/>
              </a:buClr>
              <a:buSzPts val="2000"/>
              <a:buFont typeface="Arial"/>
              <a:buNone/>
            </a:pPr>
            <a:r>
              <a:rPr lang="en-GB" sz="1800" dirty="0">
                <a:latin typeface="Bookman Old Style" panose="02050604050505020204" pitchFamily="18" charset="0"/>
              </a:rPr>
              <a:t>Expanded market model regression</a:t>
            </a:r>
            <a:endParaRPr lang="en-IN" sz="1800"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ABF7AE-1036-449A-B3EC-86B8D8F94F47}"/>
                  </a:ext>
                </a:extLst>
              </p:cNvPr>
              <p:cNvSpPr txBox="1"/>
              <p:nvPr/>
            </p:nvSpPr>
            <p:spPr>
              <a:xfrm>
                <a:off x="1912961" y="2464785"/>
                <a:ext cx="8366073" cy="335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𝒓</m:t>
                          </m:r>
                        </m:e>
                        <m:sub>
                          <m:r>
                            <a:rPr lang="en-GB" sz="2000" b="1" i="1" smtClean="0">
                              <a:latin typeface="Cambria Math" panose="02040503050406030204" pitchFamily="18" charset="0"/>
                            </a:rPr>
                            <m:t>𝒋</m:t>
                          </m:r>
                          <m:r>
                            <a:rPr lang="en-GB" sz="2000" b="1" i="1" smtClean="0">
                              <a:latin typeface="Cambria Math" panose="02040503050406030204" pitchFamily="18" charset="0"/>
                            </a:rPr>
                            <m:t>,</m:t>
                          </m:r>
                          <m:r>
                            <a:rPr lang="en-GB" sz="2000" b="1" i="1" smtClean="0">
                              <a:latin typeface="Cambria Math" panose="02040503050406030204" pitchFamily="18" charset="0"/>
                            </a:rPr>
                            <m:t>𝒓</m:t>
                          </m:r>
                        </m:sub>
                      </m:sSub>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𝜶</m:t>
                          </m:r>
                        </m:e>
                        <m:sub>
                          <m:r>
                            <a:rPr lang="en-GB" sz="2000" b="1" i="1" smtClean="0">
                              <a:latin typeface="Cambria Math" panose="02040503050406030204" pitchFamily="18" charset="0"/>
                            </a:rPr>
                            <m:t>𝒋</m:t>
                          </m:r>
                        </m:sub>
                      </m:sSub>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𝜸</m:t>
                          </m:r>
                        </m:e>
                        <m:sub>
                          <m:r>
                            <a:rPr lang="en-GB" sz="2000" b="1" i="1" smtClean="0">
                              <a:latin typeface="Cambria Math" panose="02040503050406030204" pitchFamily="18" charset="0"/>
                            </a:rPr>
                            <m:t>𝟏</m:t>
                          </m:r>
                          <m:r>
                            <a:rPr lang="en-GB" sz="2000" b="1" i="1" smtClean="0">
                              <a:latin typeface="Cambria Math" panose="02040503050406030204" pitchFamily="18" charset="0"/>
                            </a:rPr>
                            <m:t>,</m:t>
                          </m:r>
                          <m:r>
                            <a:rPr lang="en-GB" sz="2000" b="1" i="1" smtClean="0">
                              <a:latin typeface="Cambria Math" panose="02040503050406030204" pitchFamily="18" charset="0"/>
                            </a:rPr>
                            <m:t>𝒋</m:t>
                          </m:r>
                        </m:sub>
                      </m:sSub>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𝒓</m:t>
                          </m:r>
                        </m:e>
                        <m:sub>
                          <m:r>
                            <a:rPr lang="en-GB" sz="2000" b="1" i="1" smtClean="0">
                              <a:latin typeface="Cambria Math" panose="02040503050406030204" pitchFamily="18" charset="0"/>
                            </a:rPr>
                            <m:t>𝒎</m:t>
                          </m:r>
                          <m:r>
                            <a:rPr lang="en-GB" sz="2000" b="1" i="1" smtClean="0">
                              <a:latin typeface="Cambria Math" panose="02040503050406030204" pitchFamily="18" charset="0"/>
                            </a:rPr>
                            <m:t>, </m:t>
                          </m:r>
                          <m:r>
                            <a:rPr lang="en-GB" sz="2000" b="1" i="1" smtClean="0">
                              <a:latin typeface="Cambria Math" panose="02040503050406030204" pitchFamily="18" charset="0"/>
                            </a:rPr>
                            <m:t>𝝉</m:t>
                          </m:r>
                          <m:r>
                            <a:rPr lang="en-GB" sz="2000" b="1" i="1" smtClean="0">
                              <a:latin typeface="Cambria Math" panose="02040503050406030204" pitchFamily="18" charset="0"/>
                            </a:rPr>
                            <m:t>−</m:t>
                          </m:r>
                          <m:r>
                            <a:rPr lang="en-GB" sz="2000" b="1" i="1" smtClean="0">
                              <a:latin typeface="Cambria Math" panose="02040503050406030204" pitchFamily="18" charset="0"/>
                            </a:rPr>
                            <m:t>𝟐</m:t>
                          </m:r>
                        </m:sub>
                      </m:sSub>
                      <m:r>
                        <a:rPr lang="en-GB" sz="2000" b="1" i="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𝜸</m:t>
                          </m:r>
                        </m:e>
                        <m:sub>
                          <m:r>
                            <a:rPr lang="en-GB" sz="2000" b="1" i="1" smtClean="0">
                              <a:latin typeface="Cambria Math" panose="02040503050406030204" pitchFamily="18" charset="0"/>
                            </a:rPr>
                            <m:t>𝟐</m:t>
                          </m:r>
                          <m:r>
                            <a:rPr lang="en-GB" sz="2000" b="1" i="1">
                              <a:latin typeface="Cambria Math" panose="02040503050406030204" pitchFamily="18" charset="0"/>
                            </a:rPr>
                            <m:t>,</m:t>
                          </m:r>
                          <m:r>
                            <a:rPr lang="en-GB" sz="2000" b="1" i="1">
                              <a:latin typeface="Cambria Math" panose="02040503050406030204" pitchFamily="18" charset="0"/>
                            </a:rPr>
                            <m:t>𝒋</m:t>
                          </m:r>
                        </m:sub>
                      </m:sSub>
                      <m:sSub>
                        <m:sSubPr>
                          <m:ctrlPr>
                            <a:rPr lang="en-GB" sz="2000" b="1" i="1">
                              <a:latin typeface="Cambria Math" panose="02040503050406030204" pitchFamily="18" charset="0"/>
                            </a:rPr>
                          </m:ctrlPr>
                        </m:sSubPr>
                        <m:e>
                          <m:r>
                            <a:rPr lang="en-GB" sz="2000" b="1" i="1">
                              <a:latin typeface="Cambria Math" panose="02040503050406030204" pitchFamily="18" charset="0"/>
                            </a:rPr>
                            <m:t>𝒓</m:t>
                          </m:r>
                        </m:e>
                        <m:sub>
                          <m:r>
                            <a:rPr lang="en-GB" sz="2000" b="1" i="1">
                              <a:latin typeface="Cambria Math" panose="02040503050406030204" pitchFamily="18" charset="0"/>
                            </a:rPr>
                            <m:t>𝒎</m:t>
                          </m:r>
                          <m:r>
                            <a:rPr lang="en-GB" sz="2000" b="1" i="1">
                              <a:latin typeface="Cambria Math" panose="02040503050406030204" pitchFamily="18" charset="0"/>
                            </a:rPr>
                            <m:t>, </m:t>
                          </m:r>
                          <m:r>
                            <a:rPr lang="en-GB" sz="2000" b="1" i="1">
                              <a:latin typeface="Cambria Math" panose="02040503050406030204" pitchFamily="18" charset="0"/>
                            </a:rPr>
                            <m:t>𝝉</m:t>
                          </m:r>
                          <m:r>
                            <a:rPr lang="en-GB" sz="2000" b="1" i="1">
                              <a:latin typeface="Cambria Math" panose="02040503050406030204" pitchFamily="18" charset="0"/>
                            </a:rPr>
                            <m:t>−</m:t>
                          </m:r>
                          <m:r>
                            <a:rPr lang="en-GB" sz="2000" b="1" i="1" smtClean="0">
                              <a:latin typeface="Cambria Math" panose="02040503050406030204" pitchFamily="18" charset="0"/>
                            </a:rPr>
                            <m:t>𝟏</m:t>
                          </m:r>
                        </m:sub>
                      </m:sSub>
                      <m:r>
                        <a:rPr lang="en-GB" sz="2000" b="1" i="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𝜸</m:t>
                          </m:r>
                        </m:e>
                        <m:sub>
                          <m:r>
                            <a:rPr lang="en-GB" sz="2000" b="1" i="1" smtClean="0">
                              <a:latin typeface="Cambria Math" panose="02040503050406030204" pitchFamily="18" charset="0"/>
                            </a:rPr>
                            <m:t>𝟑</m:t>
                          </m:r>
                          <m:r>
                            <a:rPr lang="en-GB" sz="2000" b="1" i="1">
                              <a:latin typeface="Cambria Math" panose="02040503050406030204" pitchFamily="18" charset="0"/>
                            </a:rPr>
                            <m:t>,</m:t>
                          </m:r>
                          <m:r>
                            <a:rPr lang="en-GB" sz="2000" b="1" i="1">
                              <a:latin typeface="Cambria Math" panose="02040503050406030204" pitchFamily="18" charset="0"/>
                            </a:rPr>
                            <m:t>𝒋</m:t>
                          </m:r>
                        </m:sub>
                      </m:sSub>
                      <m:sSub>
                        <m:sSubPr>
                          <m:ctrlPr>
                            <a:rPr lang="en-GB" sz="2000" b="1" i="1">
                              <a:latin typeface="Cambria Math" panose="02040503050406030204" pitchFamily="18" charset="0"/>
                            </a:rPr>
                          </m:ctrlPr>
                        </m:sSubPr>
                        <m:e>
                          <m:r>
                            <a:rPr lang="en-GB" sz="2000" b="1" i="1">
                              <a:latin typeface="Cambria Math" panose="02040503050406030204" pitchFamily="18" charset="0"/>
                            </a:rPr>
                            <m:t>𝒓</m:t>
                          </m:r>
                        </m:e>
                        <m:sub>
                          <m:r>
                            <a:rPr lang="en-GB" sz="2000" b="1" i="1">
                              <a:latin typeface="Cambria Math" panose="02040503050406030204" pitchFamily="18" charset="0"/>
                            </a:rPr>
                            <m:t>𝒎</m:t>
                          </m:r>
                          <m:r>
                            <a:rPr lang="en-GB" sz="2000" b="1" i="1">
                              <a:latin typeface="Cambria Math" panose="02040503050406030204" pitchFamily="18" charset="0"/>
                            </a:rPr>
                            <m:t>, </m:t>
                          </m:r>
                          <m:r>
                            <a:rPr lang="en-GB" sz="2000" b="1" i="1">
                              <a:latin typeface="Cambria Math" panose="02040503050406030204" pitchFamily="18" charset="0"/>
                            </a:rPr>
                            <m:t>𝝉</m:t>
                          </m:r>
                        </m:sub>
                      </m:sSub>
                      <m:r>
                        <a:rPr lang="en-GB" sz="2000" b="1" i="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𝜸</m:t>
                          </m:r>
                        </m:e>
                        <m:sub>
                          <m:r>
                            <a:rPr lang="en-GB" sz="2000" b="1" i="1" smtClean="0">
                              <a:latin typeface="Cambria Math" panose="02040503050406030204" pitchFamily="18" charset="0"/>
                            </a:rPr>
                            <m:t>𝟒</m:t>
                          </m:r>
                          <m:r>
                            <a:rPr lang="en-GB" sz="2000" b="1" i="1">
                              <a:latin typeface="Cambria Math" panose="02040503050406030204" pitchFamily="18" charset="0"/>
                            </a:rPr>
                            <m:t>,</m:t>
                          </m:r>
                          <m:r>
                            <a:rPr lang="en-GB" sz="2000" b="1" i="1">
                              <a:latin typeface="Cambria Math" panose="02040503050406030204" pitchFamily="18" charset="0"/>
                            </a:rPr>
                            <m:t>𝒋</m:t>
                          </m:r>
                        </m:sub>
                      </m:sSub>
                      <m:sSub>
                        <m:sSubPr>
                          <m:ctrlPr>
                            <a:rPr lang="en-GB" sz="2000" b="1" i="1">
                              <a:latin typeface="Cambria Math" panose="02040503050406030204" pitchFamily="18" charset="0"/>
                            </a:rPr>
                          </m:ctrlPr>
                        </m:sSubPr>
                        <m:e>
                          <m:r>
                            <a:rPr lang="en-GB" sz="2000" b="1" i="1">
                              <a:latin typeface="Cambria Math" panose="02040503050406030204" pitchFamily="18" charset="0"/>
                            </a:rPr>
                            <m:t>𝒓</m:t>
                          </m:r>
                        </m:e>
                        <m:sub>
                          <m:r>
                            <a:rPr lang="en-GB" sz="2000" b="1" i="1">
                              <a:latin typeface="Cambria Math" panose="02040503050406030204" pitchFamily="18" charset="0"/>
                            </a:rPr>
                            <m:t>𝒎</m:t>
                          </m:r>
                          <m:r>
                            <a:rPr lang="en-GB" sz="2000" b="1" i="1">
                              <a:latin typeface="Cambria Math" panose="02040503050406030204" pitchFamily="18" charset="0"/>
                            </a:rPr>
                            <m:t>, </m:t>
                          </m:r>
                          <m:r>
                            <a:rPr lang="en-GB" sz="2000" b="1" i="1">
                              <a:latin typeface="Cambria Math" panose="02040503050406030204" pitchFamily="18" charset="0"/>
                            </a:rPr>
                            <m:t>𝝉</m:t>
                          </m:r>
                          <m:r>
                            <a:rPr lang="en-GB" sz="2000" b="1" i="1" smtClean="0">
                              <a:latin typeface="Cambria Math" panose="02040503050406030204" pitchFamily="18" charset="0"/>
                            </a:rPr>
                            <m:t>+</m:t>
                          </m:r>
                          <m:r>
                            <a:rPr lang="en-GB" sz="2000" b="1" i="1" smtClean="0">
                              <a:latin typeface="Cambria Math" panose="02040503050406030204" pitchFamily="18" charset="0"/>
                            </a:rPr>
                            <m:t>𝟏</m:t>
                          </m:r>
                        </m:sub>
                      </m:sSub>
                      <m:r>
                        <a:rPr lang="en-GB" sz="2000" b="1" i="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𝜸</m:t>
                          </m:r>
                        </m:e>
                        <m:sub>
                          <m:r>
                            <a:rPr lang="en-GB" sz="2000" b="1" i="1" smtClean="0">
                              <a:latin typeface="Cambria Math" panose="02040503050406030204" pitchFamily="18" charset="0"/>
                            </a:rPr>
                            <m:t>𝟓</m:t>
                          </m:r>
                          <m:r>
                            <a:rPr lang="en-GB" sz="2000" b="1" i="1">
                              <a:latin typeface="Cambria Math" panose="02040503050406030204" pitchFamily="18" charset="0"/>
                            </a:rPr>
                            <m:t>,</m:t>
                          </m:r>
                          <m:r>
                            <a:rPr lang="en-GB" sz="2000" b="1" i="1">
                              <a:latin typeface="Cambria Math" panose="02040503050406030204" pitchFamily="18" charset="0"/>
                            </a:rPr>
                            <m:t>𝒋</m:t>
                          </m:r>
                        </m:sub>
                      </m:sSub>
                      <m:sSub>
                        <m:sSubPr>
                          <m:ctrlPr>
                            <a:rPr lang="en-GB" sz="2000" b="1" i="1">
                              <a:latin typeface="Cambria Math" panose="02040503050406030204" pitchFamily="18" charset="0"/>
                            </a:rPr>
                          </m:ctrlPr>
                        </m:sSubPr>
                        <m:e>
                          <m:r>
                            <a:rPr lang="en-GB" sz="2000" b="1" i="1">
                              <a:latin typeface="Cambria Math" panose="02040503050406030204" pitchFamily="18" charset="0"/>
                            </a:rPr>
                            <m:t>𝒓</m:t>
                          </m:r>
                        </m:e>
                        <m:sub>
                          <m:r>
                            <a:rPr lang="en-GB" sz="2000" b="1" i="1">
                              <a:latin typeface="Cambria Math" panose="02040503050406030204" pitchFamily="18" charset="0"/>
                            </a:rPr>
                            <m:t>𝒎</m:t>
                          </m:r>
                          <m:r>
                            <a:rPr lang="en-GB" sz="2000" b="1" i="1">
                              <a:latin typeface="Cambria Math" panose="02040503050406030204" pitchFamily="18" charset="0"/>
                            </a:rPr>
                            <m:t>, </m:t>
                          </m:r>
                          <m:r>
                            <a:rPr lang="en-GB" sz="2000" b="1" i="1">
                              <a:latin typeface="Cambria Math" panose="02040503050406030204" pitchFamily="18" charset="0"/>
                            </a:rPr>
                            <m:t>𝝉</m:t>
                          </m:r>
                          <m:r>
                            <a:rPr lang="en-GB" sz="2000" b="1" i="1" smtClean="0">
                              <a:latin typeface="Cambria Math" panose="02040503050406030204" pitchFamily="18" charset="0"/>
                            </a:rPr>
                            <m:t>+</m:t>
                          </m:r>
                          <m:r>
                            <a:rPr lang="en-GB" sz="2000" b="1" i="1" smtClean="0">
                              <a:latin typeface="Cambria Math" panose="02040503050406030204" pitchFamily="18" charset="0"/>
                            </a:rPr>
                            <m:t>𝟐</m:t>
                          </m:r>
                        </m:sub>
                      </m:sSub>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𝝐</m:t>
                          </m:r>
                        </m:e>
                        <m:sub>
                          <m:r>
                            <a:rPr lang="en-GB" sz="2000" b="1" i="1" smtClean="0">
                              <a:latin typeface="Cambria Math" panose="02040503050406030204" pitchFamily="18" charset="0"/>
                            </a:rPr>
                            <m:t>𝒋</m:t>
                          </m:r>
                          <m:r>
                            <a:rPr lang="en-GB" sz="2000" b="1" i="1" smtClean="0">
                              <a:latin typeface="Cambria Math" panose="02040503050406030204" pitchFamily="18" charset="0"/>
                            </a:rPr>
                            <m:t>, </m:t>
                          </m:r>
                          <m:r>
                            <a:rPr lang="en-GB" sz="2000" b="1" i="1" smtClean="0">
                              <a:latin typeface="Cambria Math" panose="02040503050406030204" pitchFamily="18" charset="0"/>
                            </a:rPr>
                            <m:t>𝝉</m:t>
                          </m:r>
                        </m:sub>
                      </m:sSub>
                    </m:oMath>
                  </m:oMathPara>
                </a14:m>
                <a:endParaRPr lang="en-IN" sz="2000" b="1" dirty="0"/>
              </a:p>
            </p:txBody>
          </p:sp>
        </mc:Choice>
        <mc:Fallback xmlns="">
          <p:sp>
            <p:nvSpPr>
              <p:cNvPr id="4" name="TextBox 3">
                <a:extLst>
                  <a:ext uri="{FF2B5EF4-FFF2-40B4-BE49-F238E27FC236}">
                    <a16:creationId xmlns:a16="http://schemas.microsoft.com/office/drawing/2014/main" id="{AEABF7AE-1036-449A-B3EC-86B8D8F94F47}"/>
                  </a:ext>
                </a:extLst>
              </p:cNvPr>
              <p:cNvSpPr txBox="1">
                <a:spLocks noRot="1" noChangeAspect="1" noMove="1" noResize="1" noEditPoints="1" noAdjustHandles="1" noChangeArrowheads="1" noChangeShapeType="1" noTextEdit="1"/>
              </p:cNvSpPr>
              <p:nvPr/>
            </p:nvSpPr>
            <p:spPr>
              <a:xfrm>
                <a:off x="1912961" y="2464785"/>
                <a:ext cx="8366073" cy="335285"/>
              </a:xfrm>
              <a:prstGeom prst="rect">
                <a:avLst/>
              </a:prstGeom>
              <a:blipFill>
                <a:blip r:embed="rId3"/>
                <a:stretch>
                  <a:fillRect l="-219" b="-29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9FF012B-A438-46F4-B326-792FC1095612}"/>
                  </a:ext>
                </a:extLst>
              </p:cNvPr>
              <p:cNvSpPr/>
              <p:nvPr/>
            </p:nvSpPr>
            <p:spPr>
              <a:xfrm>
                <a:off x="838200" y="2976248"/>
                <a:ext cx="10515599" cy="1399037"/>
              </a:xfrm>
              <a:prstGeom prst="rect">
                <a:avLst/>
              </a:prstGeom>
            </p:spPr>
            <p:txBody>
              <a:bodyPr wrap="square">
                <a:spAutoFit/>
              </a:bodyPr>
              <a:lstStyle/>
              <a:p>
                <a:pPr lvl="0">
                  <a:lnSpc>
                    <a:spcPct val="90000"/>
                  </a:lnSpc>
                  <a:buClr>
                    <a:srgbClr val="0070C0"/>
                  </a:buClr>
                  <a:buSzPts val="2000"/>
                </a:pPr>
                <a:r>
                  <a:rPr lang="en-GB" sz="1800" dirty="0">
                    <a:solidFill>
                      <a:schemeClr val="tx1"/>
                    </a:solidFill>
                    <a:latin typeface="Bookman Old Style" panose="02050604050505020204" pitchFamily="18" charset="0"/>
                    <a:ea typeface="Bookman Old Style"/>
                    <a:cs typeface="Bookman Old Style"/>
                    <a:sym typeface="Bookman Old Style"/>
                  </a:rPr>
                  <a:t>Where,</a:t>
                </a:r>
              </a:p>
              <a:p>
                <a:pPr marL="285750" lvl="3" indent="-285750">
                  <a:lnSpc>
                    <a:spcPct val="90000"/>
                  </a:lnSpc>
                  <a:buClr>
                    <a:srgbClr val="0070C0"/>
                  </a:buClr>
                  <a:buSzPts val="2000"/>
                  <a:buFont typeface="Arial" panose="020B0604020202020204" pitchFamily="34" charset="0"/>
                  <a:buChar char="•"/>
                </a:pPr>
                <a14:m>
                  <m:oMath xmlns:m="http://schemas.openxmlformats.org/officeDocument/2006/math">
                    <m:sSub>
                      <m:sSubPr>
                        <m:ctrlPr>
                          <a:rPr lang="en-GB" sz="1800" b="0" i="1" smtClean="0">
                            <a:solidFill>
                              <a:schemeClr val="tx1"/>
                            </a:solidFill>
                            <a:latin typeface="Cambria Math" panose="02040503050406030204" pitchFamily="18" charset="0"/>
                            <a:ea typeface="Bookman Old Style"/>
                            <a:cs typeface="Bookman Old Style"/>
                            <a:sym typeface="Bookman Old Style"/>
                          </a:rPr>
                        </m:ctrlPr>
                      </m:sSubPr>
                      <m:e>
                        <m:r>
                          <a:rPr lang="en-GB" sz="1800" b="0" i="1" smtClean="0">
                            <a:solidFill>
                              <a:schemeClr val="tx1"/>
                            </a:solidFill>
                            <a:latin typeface="Cambria Math" panose="02040503050406030204" pitchFamily="18" charset="0"/>
                            <a:ea typeface="Bookman Old Style"/>
                            <a:cs typeface="Bookman Old Style"/>
                            <a:sym typeface="Bookman Old Style"/>
                          </a:rPr>
                          <m:t>𝑟</m:t>
                        </m:r>
                      </m:e>
                      <m:sub>
                        <m:r>
                          <a:rPr lang="en-GB" sz="1800" b="0" i="1" smtClean="0">
                            <a:solidFill>
                              <a:schemeClr val="tx1"/>
                            </a:solidFill>
                            <a:latin typeface="Cambria Math" panose="02040503050406030204" pitchFamily="18" charset="0"/>
                            <a:ea typeface="Bookman Old Style"/>
                            <a:cs typeface="Bookman Old Style"/>
                            <a:sym typeface="Bookman Old Style"/>
                          </a:rPr>
                          <m:t>𝑗</m:t>
                        </m:r>
                        <m:r>
                          <a:rPr lang="en-GB" sz="1800" b="0" i="1" smtClean="0">
                            <a:solidFill>
                              <a:schemeClr val="tx1"/>
                            </a:solidFill>
                            <a:latin typeface="Cambria Math" panose="02040503050406030204" pitchFamily="18" charset="0"/>
                            <a:ea typeface="Bookman Old Style"/>
                            <a:cs typeface="Bookman Old Style"/>
                            <a:sym typeface="Bookman Old Style"/>
                          </a:rPr>
                          <m:t>, </m:t>
                        </m:r>
                        <m:r>
                          <a:rPr lang="en-GB" sz="1800" b="0" i="1" smtClean="0">
                            <a:solidFill>
                              <a:schemeClr val="tx1"/>
                            </a:solidFill>
                            <a:latin typeface="Cambria Math" panose="02040503050406030204" pitchFamily="18" charset="0"/>
                            <a:ea typeface="Bookman Old Style"/>
                            <a:cs typeface="Bookman Old Style"/>
                            <a:sym typeface="Bookman Old Style"/>
                          </a:rPr>
                          <m:t>𝜏</m:t>
                        </m:r>
                      </m:sub>
                    </m:sSub>
                  </m:oMath>
                </a14:m>
                <a:r>
                  <a:rPr lang="en-GB" sz="1800" dirty="0">
                    <a:solidFill>
                      <a:schemeClr val="tx1"/>
                    </a:solidFill>
                    <a:latin typeface="Bookman Old Style" panose="02050604050505020204" pitchFamily="18" charset="0"/>
                    <a:ea typeface="Bookman Old Style"/>
                    <a:cs typeface="Bookman Old Style"/>
                    <a:sym typeface="Bookman Old Style"/>
                  </a:rPr>
                  <a:t> be the return of </a:t>
                </a:r>
                <a:r>
                  <a:rPr lang="en-GB" sz="1800" dirty="0" err="1">
                    <a:solidFill>
                      <a:schemeClr val="tx1"/>
                    </a:solidFill>
                    <a:latin typeface="Bookman Old Style" panose="02050604050505020204" pitchFamily="18" charset="0"/>
                    <a:ea typeface="Bookman Old Style"/>
                    <a:cs typeface="Bookman Old Style"/>
                    <a:sym typeface="Bookman Old Style"/>
                  </a:rPr>
                  <a:t>j</a:t>
                </a:r>
                <a:r>
                  <a:rPr lang="en-GB" sz="1800" baseline="30000" dirty="0" err="1">
                    <a:solidFill>
                      <a:schemeClr val="tx1"/>
                    </a:solidFill>
                    <a:latin typeface="Bookman Old Style" panose="02050604050505020204" pitchFamily="18" charset="0"/>
                    <a:ea typeface="Bookman Old Style"/>
                    <a:cs typeface="Bookman Old Style"/>
                    <a:sym typeface="Bookman Old Style"/>
                  </a:rPr>
                  <a:t>th</a:t>
                </a:r>
                <a:r>
                  <a:rPr lang="en-GB" sz="1800" dirty="0">
                    <a:solidFill>
                      <a:schemeClr val="tx1"/>
                    </a:solidFill>
                    <a:latin typeface="Bookman Old Style" panose="02050604050505020204" pitchFamily="18" charset="0"/>
                    <a:ea typeface="Bookman Old Style"/>
                    <a:cs typeface="Bookman Old Style"/>
                    <a:sym typeface="Bookman Old Style"/>
                  </a:rPr>
                  <a:t> firm in </a:t>
                </a:r>
                <a14:m>
                  <m:oMath xmlns:m="http://schemas.openxmlformats.org/officeDocument/2006/math">
                    <m:r>
                      <a:rPr lang="en-GB" sz="1800" b="0" i="1" smtClean="0">
                        <a:solidFill>
                          <a:schemeClr val="tx1"/>
                        </a:solidFill>
                        <a:latin typeface="Cambria Math" panose="02040503050406030204" pitchFamily="18" charset="0"/>
                        <a:ea typeface="Bookman Old Style"/>
                        <a:cs typeface="Bookman Old Style"/>
                        <a:sym typeface="Bookman Old Style"/>
                      </a:rPr>
                      <m:t>𝜏</m:t>
                    </m:r>
                  </m:oMath>
                </a14:m>
                <a:r>
                  <a:rPr lang="en-GB" sz="1800" baseline="30000" dirty="0" err="1">
                    <a:solidFill>
                      <a:schemeClr val="tx1"/>
                    </a:solidFill>
                    <a:latin typeface="Bookman Old Style" panose="02050604050505020204" pitchFamily="18" charset="0"/>
                    <a:ea typeface="Bookman Old Style"/>
                    <a:cs typeface="Bookman Old Style"/>
                    <a:sym typeface="Bookman Old Style"/>
                  </a:rPr>
                  <a:t>th</a:t>
                </a:r>
                <a:r>
                  <a:rPr lang="en-GB" sz="1800" dirty="0">
                    <a:solidFill>
                      <a:schemeClr val="tx1"/>
                    </a:solidFill>
                    <a:latin typeface="Bookman Old Style" panose="02050604050505020204" pitchFamily="18" charset="0"/>
                    <a:ea typeface="Bookman Old Style"/>
                    <a:cs typeface="Bookman Old Style"/>
                    <a:sym typeface="Bookman Old Style"/>
                  </a:rPr>
                  <a:t> day</a:t>
                </a:r>
              </a:p>
              <a:p>
                <a:pPr marL="285750" lvl="3" indent="-285750">
                  <a:lnSpc>
                    <a:spcPct val="90000"/>
                  </a:lnSpc>
                  <a:buClr>
                    <a:srgbClr val="0070C0"/>
                  </a:buClr>
                  <a:buSzPts val="2000"/>
                  <a:buFont typeface="Arial" panose="020B0604020202020204" pitchFamily="34" charset="0"/>
                  <a:buChar char="•"/>
                </a:pPr>
                <a14:m>
                  <m:oMath xmlns:m="http://schemas.openxmlformats.org/officeDocument/2006/math">
                    <m:sSub>
                      <m:sSubPr>
                        <m:ctrlPr>
                          <a:rPr lang="en-GB" sz="1800" i="1">
                            <a:solidFill>
                              <a:schemeClr val="tx1"/>
                            </a:solidFill>
                            <a:latin typeface="Cambria Math" panose="02040503050406030204" pitchFamily="18" charset="0"/>
                            <a:ea typeface="Bookman Old Style"/>
                            <a:cs typeface="Bookman Old Style"/>
                            <a:sym typeface="Bookman Old Style"/>
                          </a:rPr>
                        </m:ctrlPr>
                      </m:sSubPr>
                      <m:e>
                        <m:r>
                          <a:rPr lang="en-GB" sz="1800" i="1">
                            <a:solidFill>
                              <a:schemeClr val="tx1"/>
                            </a:solidFill>
                            <a:latin typeface="Cambria Math" panose="02040503050406030204" pitchFamily="18" charset="0"/>
                            <a:ea typeface="Bookman Old Style"/>
                            <a:cs typeface="Bookman Old Style"/>
                            <a:sym typeface="Bookman Old Style"/>
                          </a:rPr>
                          <m:t>𝑟</m:t>
                        </m:r>
                      </m:e>
                      <m:sub>
                        <m:r>
                          <a:rPr lang="en-GB" sz="1800" b="0" i="1" smtClean="0">
                            <a:solidFill>
                              <a:schemeClr val="tx1"/>
                            </a:solidFill>
                            <a:latin typeface="Cambria Math" panose="02040503050406030204" pitchFamily="18" charset="0"/>
                            <a:ea typeface="Bookman Old Style"/>
                            <a:cs typeface="Bookman Old Style"/>
                            <a:sym typeface="Bookman Old Style"/>
                          </a:rPr>
                          <m:t>𝑚</m:t>
                        </m:r>
                        <m:r>
                          <a:rPr lang="en-GB" sz="1800" i="1">
                            <a:solidFill>
                              <a:schemeClr val="tx1"/>
                            </a:solidFill>
                            <a:latin typeface="Cambria Math" panose="02040503050406030204" pitchFamily="18" charset="0"/>
                            <a:ea typeface="Bookman Old Style"/>
                            <a:cs typeface="Bookman Old Style"/>
                            <a:sym typeface="Bookman Old Style"/>
                          </a:rPr>
                          <m:t>, </m:t>
                        </m:r>
                        <m:r>
                          <a:rPr lang="en-GB" sz="1800" i="1">
                            <a:solidFill>
                              <a:schemeClr val="tx1"/>
                            </a:solidFill>
                            <a:latin typeface="Cambria Math" panose="02040503050406030204" pitchFamily="18" charset="0"/>
                            <a:ea typeface="Bookman Old Style"/>
                            <a:cs typeface="Bookman Old Style"/>
                            <a:sym typeface="Bookman Old Style"/>
                          </a:rPr>
                          <m:t>𝜏</m:t>
                        </m:r>
                      </m:sub>
                    </m:sSub>
                  </m:oMath>
                </a14:m>
                <a:r>
                  <a:rPr lang="en-GB" sz="1800" dirty="0">
                    <a:solidFill>
                      <a:schemeClr val="tx1"/>
                    </a:solidFill>
                    <a:latin typeface="Bookman Old Style" panose="02050604050505020204" pitchFamily="18" charset="0"/>
                    <a:ea typeface="Bookman Old Style"/>
                    <a:cs typeface="Bookman Old Style"/>
                    <a:sym typeface="Bookman Old Style"/>
                  </a:rPr>
                  <a:t> be the return of market (Nifty50) in </a:t>
                </a:r>
                <a14:m>
                  <m:oMath xmlns:m="http://schemas.openxmlformats.org/officeDocument/2006/math">
                    <m:r>
                      <a:rPr lang="en-GB" sz="1800" i="1">
                        <a:solidFill>
                          <a:schemeClr val="tx1"/>
                        </a:solidFill>
                        <a:latin typeface="Cambria Math" panose="02040503050406030204" pitchFamily="18" charset="0"/>
                        <a:ea typeface="Bookman Old Style"/>
                        <a:cs typeface="Bookman Old Style"/>
                        <a:sym typeface="Bookman Old Style"/>
                      </a:rPr>
                      <m:t>𝜏</m:t>
                    </m:r>
                  </m:oMath>
                </a14:m>
                <a:r>
                  <a:rPr lang="en-GB" sz="1800" baseline="30000" dirty="0" err="1">
                    <a:solidFill>
                      <a:schemeClr val="tx1"/>
                    </a:solidFill>
                    <a:latin typeface="Bookman Old Style" panose="02050604050505020204" pitchFamily="18" charset="0"/>
                    <a:ea typeface="Bookman Old Style"/>
                    <a:cs typeface="Bookman Old Style"/>
                    <a:sym typeface="Bookman Old Style"/>
                  </a:rPr>
                  <a:t>th</a:t>
                </a:r>
                <a:r>
                  <a:rPr lang="en-GB" sz="1800" dirty="0">
                    <a:solidFill>
                      <a:schemeClr val="tx1"/>
                    </a:solidFill>
                    <a:latin typeface="Bookman Old Style" panose="02050604050505020204" pitchFamily="18" charset="0"/>
                    <a:ea typeface="Bookman Old Style"/>
                    <a:cs typeface="Bookman Old Style"/>
                    <a:sym typeface="Bookman Old Style"/>
                  </a:rPr>
                  <a:t> day</a:t>
                </a:r>
              </a:p>
              <a:p>
                <a:pPr marL="285750" lvl="3" indent="-285750">
                  <a:lnSpc>
                    <a:spcPct val="90000"/>
                  </a:lnSpc>
                  <a:buClr>
                    <a:srgbClr val="0070C0"/>
                  </a:buClr>
                  <a:buSzPts val="2000"/>
                  <a:buFont typeface="Arial" panose="020B0604020202020204" pitchFamily="34" charset="0"/>
                  <a:buChar char="•"/>
                </a:pPr>
                <a14:m>
                  <m:oMath xmlns:m="http://schemas.openxmlformats.org/officeDocument/2006/math">
                    <m:sSub>
                      <m:sSubPr>
                        <m:ctrlPr>
                          <a:rPr lang="en-GB" sz="1800" i="1">
                            <a:solidFill>
                              <a:schemeClr val="tx1"/>
                            </a:solidFill>
                            <a:latin typeface="Cambria Math" panose="02040503050406030204" pitchFamily="18" charset="0"/>
                            <a:ea typeface="Bookman Old Style"/>
                            <a:cs typeface="Bookman Old Style"/>
                            <a:sym typeface="Bookman Old Style"/>
                          </a:rPr>
                        </m:ctrlPr>
                      </m:sSubPr>
                      <m:e>
                        <m:r>
                          <a:rPr lang="en-GB" sz="1800" b="0" i="1" smtClean="0">
                            <a:solidFill>
                              <a:schemeClr val="tx1"/>
                            </a:solidFill>
                            <a:latin typeface="Cambria Math" panose="02040503050406030204" pitchFamily="18" charset="0"/>
                            <a:ea typeface="Bookman Old Style"/>
                            <a:cs typeface="Bookman Old Style"/>
                            <a:sym typeface="Bookman Old Style"/>
                          </a:rPr>
                          <m:t>𝜖</m:t>
                        </m:r>
                      </m:e>
                      <m:sub>
                        <m:r>
                          <a:rPr lang="en-GB" sz="1800" i="1">
                            <a:solidFill>
                              <a:schemeClr val="tx1"/>
                            </a:solidFill>
                            <a:latin typeface="Cambria Math" panose="02040503050406030204" pitchFamily="18" charset="0"/>
                            <a:ea typeface="Bookman Old Style"/>
                            <a:cs typeface="Bookman Old Style"/>
                            <a:sym typeface="Bookman Old Style"/>
                          </a:rPr>
                          <m:t>𝑗</m:t>
                        </m:r>
                        <m:r>
                          <a:rPr lang="en-GB" sz="1800" i="1">
                            <a:solidFill>
                              <a:schemeClr val="tx1"/>
                            </a:solidFill>
                            <a:latin typeface="Cambria Math" panose="02040503050406030204" pitchFamily="18" charset="0"/>
                            <a:ea typeface="Bookman Old Style"/>
                            <a:cs typeface="Bookman Old Style"/>
                            <a:sym typeface="Bookman Old Style"/>
                          </a:rPr>
                          <m:t>, </m:t>
                        </m:r>
                        <m:r>
                          <a:rPr lang="en-GB" sz="1800" i="1">
                            <a:solidFill>
                              <a:schemeClr val="tx1"/>
                            </a:solidFill>
                            <a:latin typeface="Cambria Math" panose="02040503050406030204" pitchFamily="18" charset="0"/>
                            <a:ea typeface="Bookman Old Style"/>
                            <a:cs typeface="Bookman Old Style"/>
                            <a:sym typeface="Bookman Old Style"/>
                          </a:rPr>
                          <m:t>𝜏</m:t>
                        </m:r>
                      </m:sub>
                    </m:sSub>
                  </m:oMath>
                </a14:m>
                <a:r>
                  <a:rPr lang="en-GB" sz="1800" dirty="0">
                    <a:solidFill>
                      <a:schemeClr val="tx1"/>
                    </a:solidFill>
                    <a:latin typeface="Bookman Old Style" panose="02050604050505020204" pitchFamily="18" charset="0"/>
                    <a:ea typeface="Bookman Old Style"/>
                    <a:cs typeface="Bookman Old Style"/>
                    <a:sym typeface="Bookman Old Style"/>
                  </a:rPr>
                  <a:t> be the error term of </a:t>
                </a:r>
                <a:r>
                  <a:rPr lang="en-GB" sz="1800" dirty="0" err="1">
                    <a:solidFill>
                      <a:schemeClr val="tx1"/>
                    </a:solidFill>
                    <a:latin typeface="Bookman Old Style" panose="02050604050505020204" pitchFamily="18" charset="0"/>
                    <a:ea typeface="Bookman Old Style"/>
                    <a:cs typeface="Bookman Old Style"/>
                    <a:sym typeface="Bookman Old Style"/>
                  </a:rPr>
                  <a:t>j</a:t>
                </a:r>
                <a:r>
                  <a:rPr lang="en-GB" sz="1800" baseline="30000" dirty="0" err="1">
                    <a:solidFill>
                      <a:schemeClr val="tx1"/>
                    </a:solidFill>
                    <a:latin typeface="Bookman Old Style" panose="02050604050505020204" pitchFamily="18" charset="0"/>
                    <a:ea typeface="Bookman Old Style"/>
                    <a:cs typeface="Bookman Old Style"/>
                    <a:sym typeface="Bookman Old Style"/>
                  </a:rPr>
                  <a:t>th</a:t>
                </a:r>
                <a:r>
                  <a:rPr lang="en-GB" sz="1800" dirty="0">
                    <a:solidFill>
                      <a:schemeClr val="tx1"/>
                    </a:solidFill>
                    <a:latin typeface="Bookman Old Style" panose="02050604050505020204" pitchFamily="18" charset="0"/>
                    <a:ea typeface="Bookman Old Style"/>
                    <a:cs typeface="Bookman Old Style"/>
                    <a:sym typeface="Bookman Old Style"/>
                  </a:rPr>
                  <a:t> firm in </a:t>
                </a:r>
                <a14:m>
                  <m:oMath xmlns:m="http://schemas.openxmlformats.org/officeDocument/2006/math">
                    <m:r>
                      <a:rPr lang="en-GB" sz="1800" i="1">
                        <a:solidFill>
                          <a:schemeClr val="tx1"/>
                        </a:solidFill>
                        <a:latin typeface="Cambria Math" panose="02040503050406030204" pitchFamily="18" charset="0"/>
                        <a:ea typeface="Bookman Old Style"/>
                        <a:cs typeface="Bookman Old Style"/>
                        <a:sym typeface="Bookman Old Style"/>
                      </a:rPr>
                      <m:t>𝜏</m:t>
                    </m:r>
                  </m:oMath>
                </a14:m>
                <a:r>
                  <a:rPr lang="en-GB" sz="1800" baseline="30000" dirty="0" err="1">
                    <a:solidFill>
                      <a:schemeClr val="tx1"/>
                    </a:solidFill>
                    <a:latin typeface="Bookman Old Style" panose="02050604050505020204" pitchFamily="18" charset="0"/>
                    <a:ea typeface="Bookman Old Style"/>
                    <a:cs typeface="Bookman Old Style"/>
                    <a:sym typeface="Bookman Old Style"/>
                  </a:rPr>
                  <a:t>th</a:t>
                </a:r>
                <a:r>
                  <a:rPr lang="en-GB" sz="1800" dirty="0">
                    <a:solidFill>
                      <a:schemeClr val="tx1"/>
                    </a:solidFill>
                    <a:latin typeface="Bookman Old Style" panose="02050604050505020204" pitchFamily="18" charset="0"/>
                    <a:ea typeface="Bookman Old Style"/>
                    <a:cs typeface="Bookman Old Style"/>
                    <a:sym typeface="Bookman Old Style"/>
                  </a:rPr>
                  <a:t> day</a:t>
                </a:r>
              </a:p>
              <a:p>
                <a:pPr marL="285750" lvl="0" indent="-285750">
                  <a:lnSpc>
                    <a:spcPct val="90000"/>
                  </a:lnSpc>
                  <a:buClr>
                    <a:srgbClr val="0070C0"/>
                  </a:buClr>
                  <a:buSzPts val="2000"/>
                  <a:buFont typeface="Arial" panose="020B0604020202020204" pitchFamily="34" charset="0"/>
                  <a:buChar char="•"/>
                </a:pPr>
                <a:endParaRPr lang="en-GB" sz="1800" dirty="0">
                  <a:solidFill>
                    <a:schemeClr val="tx1"/>
                  </a:solidFill>
                  <a:latin typeface="Bookman Old Style" panose="02050604050505020204" pitchFamily="18" charset="0"/>
                  <a:ea typeface="Bookman Old Style"/>
                  <a:cs typeface="Bookman Old Style"/>
                  <a:sym typeface="Bookman Old Style"/>
                </a:endParaRPr>
              </a:p>
            </p:txBody>
          </p:sp>
        </mc:Choice>
        <mc:Fallback xmlns="">
          <p:sp>
            <p:nvSpPr>
              <p:cNvPr id="11" name="Rectangle 10">
                <a:extLst>
                  <a:ext uri="{FF2B5EF4-FFF2-40B4-BE49-F238E27FC236}">
                    <a16:creationId xmlns:a16="http://schemas.microsoft.com/office/drawing/2014/main" id="{09FF012B-A438-46F4-B326-792FC1095612}"/>
                  </a:ext>
                </a:extLst>
              </p:cNvPr>
              <p:cNvSpPr>
                <a:spLocks noRot="1" noChangeAspect="1" noMove="1" noResize="1" noEditPoints="1" noAdjustHandles="1" noChangeArrowheads="1" noChangeShapeType="1" noTextEdit="1"/>
              </p:cNvSpPr>
              <p:nvPr/>
            </p:nvSpPr>
            <p:spPr>
              <a:xfrm>
                <a:off x="838200" y="2976248"/>
                <a:ext cx="10515599" cy="1399037"/>
              </a:xfrm>
              <a:prstGeom prst="rect">
                <a:avLst/>
              </a:prstGeom>
              <a:blipFill>
                <a:blip r:embed="rId4"/>
                <a:stretch>
                  <a:fillRect l="-522" t="-39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F67AA3B-57C2-43AF-8273-92408188548D}"/>
                  </a:ext>
                </a:extLst>
              </p:cNvPr>
              <p:cNvSpPr/>
              <p:nvPr/>
            </p:nvSpPr>
            <p:spPr>
              <a:xfrm>
                <a:off x="838200" y="4551463"/>
                <a:ext cx="10515599" cy="590931"/>
              </a:xfrm>
              <a:prstGeom prst="rect">
                <a:avLst/>
              </a:prstGeom>
            </p:spPr>
            <p:txBody>
              <a:bodyPr wrap="square">
                <a:spAutoFit/>
              </a:bodyPr>
              <a:lstStyle/>
              <a:p>
                <a:pPr lvl="0">
                  <a:lnSpc>
                    <a:spcPct val="90000"/>
                  </a:lnSpc>
                  <a:buClr>
                    <a:srgbClr val="0070C0"/>
                  </a:buClr>
                  <a:buSzPts val="2000"/>
                </a:pPr>
                <a:r>
                  <a:rPr lang="en-GB" sz="1800" dirty="0">
                    <a:solidFill>
                      <a:schemeClr val="tx1"/>
                    </a:solidFill>
                    <a:latin typeface="Bookman Old Style" panose="02050604050505020204" pitchFamily="18" charset="0"/>
                    <a:ea typeface="Bookman Old Style"/>
                    <a:cs typeface="Bookman Old Style"/>
                    <a:sym typeface="Bookman Old Style"/>
                  </a:rPr>
                  <a:t>The </a:t>
                </a:r>
                <a:r>
                  <a:rPr lang="en-GB" sz="1800" b="1" dirty="0">
                    <a:solidFill>
                      <a:schemeClr val="tx1"/>
                    </a:solidFill>
                    <a:latin typeface="Bookman Old Style" panose="02050604050505020204" pitchFamily="18" charset="0"/>
                    <a:ea typeface="Bookman Old Style"/>
                    <a:cs typeface="Bookman Old Style"/>
                    <a:sym typeface="Bookman Old Style"/>
                  </a:rPr>
                  <a:t>firm specific daily return </a:t>
                </a:r>
                <a:r>
                  <a:rPr lang="en-GB" sz="1800" dirty="0">
                    <a:solidFill>
                      <a:schemeClr val="tx1"/>
                    </a:solidFill>
                    <a:latin typeface="Bookman Old Style" panose="02050604050505020204" pitchFamily="18" charset="0"/>
                    <a:ea typeface="Bookman Old Style"/>
                    <a:cs typeface="Bookman Old Style"/>
                    <a:sym typeface="Bookman Old Style"/>
                  </a:rPr>
                  <a:t>for the </a:t>
                </a:r>
                <a14:m>
                  <m:oMath xmlns:m="http://schemas.openxmlformats.org/officeDocument/2006/math">
                    <m:r>
                      <a:rPr lang="en-GB" sz="1800" b="0" i="1" smtClean="0">
                        <a:solidFill>
                          <a:schemeClr val="tx1"/>
                        </a:solidFill>
                        <a:latin typeface="Cambria Math" panose="02040503050406030204" pitchFamily="18" charset="0"/>
                        <a:ea typeface="Bookman Old Style"/>
                        <a:cs typeface="Bookman Old Style"/>
                        <a:sym typeface="Bookman Old Style"/>
                      </a:rPr>
                      <m:t>𝑗</m:t>
                    </m:r>
                  </m:oMath>
                </a14:m>
                <a:r>
                  <a:rPr lang="en-GB" sz="1800" dirty="0">
                    <a:solidFill>
                      <a:schemeClr val="tx1"/>
                    </a:solidFill>
                    <a:latin typeface="Bookman Old Style" panose="02050604050505020204" pitchFamily="18" charset="0"/>
                    <a:ea typeface="Bookman Old Style"/>
                    <a:cs typeface="Bookman Old Style"/>
                    <a:sym typeface="Bookman Old Style"/>
                  </a:rPr>
                  <a:t> in day </a:t>
                </a:r>
                <a14:m>
                  <m:oMath xmlns:m="http://schemas.openxmlformats.org/officeDocument/2006/math">
                    <m:r>
                      <a:rPr lang="en-GB" sz="1800" b="0" i="1" smtClean="0">
                        <a:solidFill>
                          <a:schemeClr val="tx1"/>
                        </a:solidFill>
                        <a:latin typeface="Cambria Math" panose="02040503050406030204" pitchFamily="18" charset="0"/>
                        <a:ea typeface="Bookman Old Style"/>
                        <a:cs typeface="Bookman Old Style"/>
                        <a:sym typeface="Bookman Old Style"/>
                      </a:rPr>
                      <m:t>𝜏</m:t>
                    </m:r>
                  </m:oMath>
                </a14:m>
                <a:r>
                  <a:rPr lang="en-GB" sz="1800" dirty="0">
                    <a:solidFill>
                      <a:schemeClr val="tx1"/>
                    </a:solidFill>
                    <a:latin typeface="Bookman Old Style" panose="02050604050505020204" pitchFamily="18" charset="0"/>
                    <a:ea typeface="Bookman Old Style"/>
                    <a:cs typeface="Bookman Old Style"/>
                    <a:sym typeface="Bookman Old Style"/>
                  </a:rPr>
                  <a:t> is calculated as the natural logarithm of one plus the residual return.</a:t>
                </a:r>
              </a:p>
            </p:txBody>
          </p:sp>
        </mc:Choice>
        <mc:Fallback xmlns="">
          <p:sp>
            <p:nvSpPr>
              <p:cNvPr id="12" name="Rectangle 11">
                <a:extLst>
                  <a:ext uri="{FF2B5EF4-FFF2-40B4-BE49-F238E27FC236}">
                    <a16:creationId xmlns:a16="http://schemas.microsoft.com/office/drawing/2014/main" id="{EF67AA3B-57C2-43AF-8273-92408188548D}"/>
                  </a:ext>
                </a:extLst>
              </p:cNvPr>
              <p:cNvSpPr>
                <a:spLocks noRot="1" noChangeAspect="1" noMove="1" noResize="1" noEditPoints="1" noAdjustHandles="1" noChangeArrowheads="1" noChangeShapeType="1" noTextEdit="1"/>
              </p:cNvSpPr>
              <p:nvPr/>
            </p:nvSpPr>
            <p:spPr>
              <a:xfrm>
                <a:off x="838200" y="4551463"/>
                <a:ext cx="10515599" cy="590931"/>
              </a:xfrm>
              <a:prstGeom prst="rect">
                <a:avLst/>
              </a:prstGeom>
              <a:blipFill>
                <a:blip r:embed="rId5"/>
                <a:stretch>
                  <a:fillRect l="-522" t="-11340" b="-164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2CE2C-8BA9-46CF-B62A-BC032847EDA5}"/>
                  </a:ext>
                </a:extLst>
              </p:cNvPr>
              <p:cNvSpPr txBox="1"/>
              <p:nvPr/>
            </p:nvSpPr>
            <p:spPr>
              <a:xfrm>
                <a:off x="5048213" y="5407684"/>
                <a:ext cx="2082750" cy="336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𝒘</m:t>
                          </m:r>
                        </m:e>
                        <m:sub>
                          <m:r>
                            <a:rPr lang="en-GB" sz="2000" b="1" i="1" smtClean="0">
                              <a:latin typeface="Cambria Math" panose="02040503050406030204" pitchFamily="18" charset="0"/>
                            </a:rPr>
                            <m:t>𝒋</m:t>
                          </m:r>
                          <m:r>
                            <a:rPr lang="en-GB" sz="2000" b="1" i="1" smtClean="0">
                              <a:latin typeface="Cambria Math" panose="02040503050406030204" pitchFamily="18" charset="0"/>
                            </a:rPr>
                            <m:t>, </m:t>
                          </m:r>
                          <m:r>
                            <a:rPr lang="en-GB" sz="2000" b="1" i="1" smtClean="0">
                              <a:latin typeface="Cambria Math" panose="02040503050406030204" pitchFamily="18" charset="0"/>
                            </a:rPr>
                            <m:t>𝝉</m:t>
                          </m:r>
                        </m:sub>
                      </m:sSub>
                      <m:r>
                        <a:rPr lang="en-GB" sz="2000" b="1" i="1" smtClean="0">
                          <a:latin typeface="Cambria Math" panose="02040503050406030204" pitchFamily="18" charset="0"/>
                        </a:rPr>
                        <m:t>=</m:t>
                      </m:r>
                      <m:r>
                        <a:rPr lang="en-GB" sz="2000" b="1" i="0" smtClean="0">
                          <a:latin typeface="Cambria Math" panose="02040503050406030204" pitchFamily="18" charset="0"/>
                        </a:rPr>
                        <m:t>𝐥𝐧</m:t>
                      </m:r>
                      <m:r>
                        <a:rPr lang="en-GB" sz="2000" b="1" i="0" smtClean="0">
                          <a:latin typeface="Cambria Math" panose="02040503050406030204" pitchFamily="18" charset="0"/>
                        </a:rPr>
                        <m:t>(</m:t>
                      </m:r>
                      <m:r>
                        <a:rPr lang="en-GB" sz="2000" b="1" i="0" smtClean="0">
                          <a:latin typeface="Cambria Math" panose="02040503050406030204" pitchFamily="18" charset="0"/>
                        </a:rPr>
                        <m:t>𝟏</m:t>
                      </m:r>
                      <m:r>
                        <a:rPr lang="en-GB" sz="2000" b="1" i="0"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𝝐</m:t>
                          </m:r>
                        </m:e>
                        <m:sub>
                          <m:r>
                            <a:rPr lang="en-GB" sz="2000" b="1" i="1" smtClean="0">
                              <a:latin typeface="Cambria Math" panose="02040503050406030204" pitchFamily="18" charset="0"/>
                            </a:rPr>
                            <m:t>𝒋</m:t>
                          </m:r>
                          <m:r>
                            <a:rPr lang="en-GB" sz="2000" b="1" i="1" smtClean="0">
                              <a:latin typeface="Cambria Math" panose="02040503050406030204" pitchFamily="18" charset="0"/>
                            </a:rPr>
                            <m:t>, </m:t>
                          </m:r>
                          <m:r>
                            <a:rPr lang="en-GB" sz="2000" b="1" i="1" smtClean="0">
                              <a:latin typeface="Cambria Math" panose="02040503050406030204" pitchFamily="18" charset="0"/>
                            </a:rPr>
                            <m:t>𝝉</m:t>
                          </m:r>
                        </m:sub>
                      </m:sSub>
                      <m:r>
                        <a:rPr lang="en-GB" sz="2000" b="1" i="1" smtClean="0">
                          <a:latin typeface="Cambria Math" panose="02040503050406030204" pitchFamily="18" charset="0"/>
                        </a:rPr>
                        <m:t>)</m:t>
                      </m:r>
                    </m:oMath>
                  </m:oMathPara>
                </a14:m>
                <a:endParaRPr lang="en-IN" sz="2000" b="1" dirty="0"/>
              </a:p>
            </p:txBody>
          </p:sp>
        </mc:Choice>
        <mc:Fallback xmlns="">
          <p:sp>
            <p:nvSpPr>
              <p:cNvPr id="5" name="TextBox 4">
                <a:extLst>
                  <a:ext uri="{FF2B5EF4-FFF2-40B4-BE49-F238E27FC236}">
                    <a16:creationId xmlns:a16="http://schemas.microsoft.com/office/drawing/2014/main" id="{BC02CE2C-8BA9-46CF-B62A-BC032847EDA5}"/>
                  </a:ext>
                </a:extLst>
              </p:cNvPr>
              <p:cNvSpPr txBox="1">
                <a:spLocks noRot="1" noChangeAspect="1" noMove="1" noResize="1" noEditPoints="1" noAdjustHandles="1" noChangeArrowheads="1" noChangeShapeType="1" noTextEdit="1"/>
              </p:cNvSpPr>
              <p:nvPr/>
            </p:nvSpPr>
            <p:spPr>
              <a:xfrm>
                <a:off x="5048213" y="5407684"/>
                <a:ext cx="2082750" cy="336887"/>
              </a:xfrm>
              <a:prstGeom prst="rect">
                <a:avLst/>
              </a:prstGeom>
              <a:blipFill>
                <a:blip r:embed="rId6"/>
                <a:stretch>
                  <a:fillRect l="-1170" r="-3801" b="-29091"/>
                </a:stretch>
              </a:blipFill>
            </p:spPr>
            <p:txBody>
              <a:bodyPr/>
              <a:lstStyle/>
              <a:p>
                <a:r>
                  <a:rPr lang="en-IN">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dirty="0">
                <a:latin typeface="Roboto"/>
                <a:ea typeface="Roboto"/>
                <a:cs typeface="Roboto"/>
                <a:sym typeface="Roboto"/>
              </a:rPr>
              <a:t>Methodology-III</a:t>
            </a:r>
            <a:endParaRPr dirty="0"/>
          </a:p>
        </p:txBody>
      </p:sp>
      <p:cxnSp>
        <p:nvCxnSpPr>
          <p:cNvPr id="176" name="Google Shape;176;p10"/>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5" name="Google Shape;166;p9">
            <a:extLst>
              <a:ext uri="{FF2B5EF4-FFF2-40B4-BE49-F238E27FC236}">
                <a16:creationId xmlns:a16="http://schemas.microsoft.com/office/drawing/2014/main" id="{2D80167B-DE63-48BC-975D-A86BFFE7108F}"/>
              </a:ext>
            </a:extLst>
          </p:cNvPr>
          <p:cNvSpPr txBox="1">
            <a:spLocks noGrp="1"/>
          </p:cNvSpPr>
          <p:nvPr>
            <p:ph type="body" idx="1"/>
          </p:nvPr>
        </p:nvSpPr>
        <p:spPr>
          <a:xfrm>
            <a:off x="838200" y="1173588"/>
            <a:ext cx="10515600" cy="43496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IN" sz="1600" b="1" dirty="0">
                <a:solidFill>
                  <a:srgbClr val="0070C0"/>
                </a:solidFill>
                <a:latin typeface="Bookman Old Style"/>
                <a:ea typeface="Bookman Old Style"/>
                <a:cs typeface="Bookman Old Style"/>
                <a:sym typeface="Bookman Old Style"/>
              </a:rPr>
              <a:t>1. NSKEW</a:t>
            </a:r>
            <a:endParaRPr lang="en-IN" sz="2000" b="1" dirty="0"/>
          </a:p>
        </p:txBody>
      </p:sp>
      <p:sp>
        <p:nvSpPr>
          <p:cNvPr id="6" name="Google Shape;166;p9">
            <a:extLst>
              <a:ext uri="{FF2B5EF4-FFF2-40B4-BE49-F238E27FC236}">
                <a16:creationId xmlns:a16="http://schemas.microsoft.com/office/drawing/2014/main" id="{0C13D1BF-A646-45C4-8EC5-1E210232E5EE}"/>
              </a:ext>
            </a:extLst>
          </p:cNvPr>
          <p:cNvSpPr txBox="1">
            <a:spLocks/>
          </p:cNvSpPr>
          <p:nvPr/>
        </p:nvSpPr>
        <p:spPr>
          <a:xfrm>
            <a:off x="831788" y="1594796"/>
            <a:ext cx="10515600" cy="13006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lnSpc>
                <a:spcPct val="120000"/>
              </a:lnSpc>
              <a:spcBef>
                <a:spcPts val="0"/>
              </a:spcBef>
              <a:buClr>
                <a:srgbClr val="0070C0"/>
              </a:buClr>
              <a:buSzPts val="2000"/>
              <a:buFont typeface="Arial"/>
              <a:buNone/>
            </a:pPr>
            <a:r>
              <a:rPr lang="en-GB" sz="1200" dirty="0">
                <a:latin typeface="Bookman Old Style" panose="02050604050505020204" pitchFamily="18" charset="0"/>
              </a:rPr>
              <a:t>This measure captures the asymmetry of the return distribution of the firm. Negative (positive) values for the skewness indicate data that are skewed to the left (right). NSKEW is calculated by taking the negative of the third moment of firm specific daily returns for each day and normalising it by the standard deviation firm-specific daily returns raised to the third power. This measure is multiplied by -1 So, that a higher value corresponds to greater crash risk.</a:t>
            </a:r>
            <a:endParaRPr lang="en-IN" sz="1200"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1ED31D0-F761-4E88-8AE4-04AB0112047D}"/>
                  </a:ext>
                </a:extLst>
              </p:cNvPr>
              <p:cNvSpPr/>
              <p:nvPr/>
            </p:nvSpPr>
            <p:spPr>
              <a:xfrm>
                <a:off x="3354898" y="3546678"/>
                <a:ext cx="5566912" cy="883512"/>
              </a:xfrm>
              <a:prstGeom prst="rect">
                <a:avLst/>
              </a:prstGeom>
            </p:spPr>
            <p:txBody>
              <a:bodyPr wrap="square">
                <a:spAutoFit/>
              </a:bodyPr>
              <a:lstStyle/>
              <a:p>
                <a:pPr lvl="0">
                  <a:lnSpc>
                    <a:spcPct val="90000"/>
                  </a:lnSpc>
                  <a:buClr>
                    <a:srgbClr val="0070C0"/>
                  </a:buClr>
                  <a:buSzPts val="2000"/>
                </a:pPr>
                <a:r>
                  <a:rPr lang="en-GB" dirty="0">
                    <a:solidFill>
                      <a:schemeClr val="tx1"/>
                    </a:solidFill>
                    <a:latin typeface="Bookman Old Style" panose="02050604050505020204" pitchFamily="18" charset="0"/>
                    <a:ea typeface="Bookman Old Style"/>
                    <a:cs typeface="Bookman Old Style"/>
                    <a:sym typeface="Bookman Old Style"/>
                  </a:rPr>
                  <a:t>Where,</a:t>
                </a:r>
              </a:p>
              <a:p>
                <a:pPr marL="285750" lvl="3" indent="-285750">
                  <a:lnSpc>
                    <a:spcPct val="90000"/>
                  </a:lnSpc>
                  <a:buClr>
                    <a:srgbClr val="0070C0"/>
                  </a:buClr>
                  <a:buSzPts val="2000"/>
                  <a:buFont typeface="Arial" panose="020B0604020202020204" pitchFamily="34" charset="0"/>
                  <a:buChar char="•"/>
                </a:pPr>
                <a14:m>
                  <m:oMath xmlns:m="http://schemas.openxmlformats.org/officeDocument/2006/math">
                    <m:r>
                      <a:rPr lang="en-GB" b="0" i="1" smtClean="0">
                        <a:solidFill>
                          <a:schemeClr val="tx1"/>
                        </a:solidFill>
                        <a:latin typeface="Cambria Math" panose="02040503050406030204" pitchFamily="18" charset="0"/>
                        <a:ea typeface="Bookman Old Style"/>
                        <a:cs typeface="Bookman Old Style"/>
                        <a:sym typeface="Bookman Old Style"/>
                      </a:rPr>
                      <m:t>𝑛</m:t>
                    </m:r>
                  </m:oMath>
                </a14:m>
                <a:r>
                  <a:rPr lang="en-GB" i="1" dirty="0">
                    <a:solidFill>
                      <a:schemeClr val="tx1"/>
                    </a:solidFill>
                    <a:latin typeface="Cambria Math" panose="02040503050406030204" pitchFamily="18" charset="0"/>
                    <a:ea typeface="Bookman Old Style"/>
                    <a:cs typeface="Bookman Old Style"/>
                    <a:sym typeface="Bookman Old Style"/>
                  </a:rPr>
                  <a:t> </a:t>
                </a:r>
                <a:r>
                  <a:rPr lang="en-GB" dirty="0">
                    <a:solidFill>
                      <a:schemeClr val="tx1"/>
                    </a:solidFill>
                    <a:latin typeface="Cambria Math" panose="02040503050406030204" pitchFamily="18" charset="0"/>
                    <a:ea typeface="Bookman Old Style"/>
                    <a:cs typeface="Bookman Old Style"/>
                    <a:sym typeface="Bookman Old Style"/>
                  </a:rPr>
                  <a:t>be the number of available days</a:t>
                </a:r>
              </a:p>
              <a:p>
                <a:pPr marL="285750" lvl="3" indent="-285750">
                  <a:lnSpc>
                    <a:spcPct val="90000"/>
                  </a:lnSpc>
                  <a:buClr>
                    <a:srgbClr val="0070C0"/>
                  </a:buClr>
                  <a:buSzPts val="2000"/>
                  <a:buFont typeface="Arial" panose="020B0604020202020204" pitchFamily="34" charset="0"/>
                  <a:buChar char="•"/>
                </a:pPr>
                <a14:m>
                  <m:oMath xmlns:m="http://schemas.openxmlformats.org/officeDocument/2006/math">
                    <m:sSub>
                      <m:sSubPr>
                        <m:ctrlPr>
                          <a:rPr lang="en-GB" i="1">
                            <a:solidFill>
                              <a:schemeClr val="tx1"/>
                            </a:solidFill>
                            <a:latin typeface="Cambria Math" panose="02040503050406030204" pitchFamily="18" charset="0"/>
                            <a:ea typeface="Bookman Old Style"/>
                            <a:cs typeface="Bookman Old Style"/>
                            <a:sym typeface="Bookman Old Style"/>
                          </a:rPr>
                        </m:ctrlPr>
                      </m:sSubPr>
                      <m:e>
                        <m:r>
                          <a:rPr lang="en-GB" b="0" i="1" smtClean="0">
                            <a:solidFill>
                              <a:schemeClr val="tx1"/>
                            </a:solidFill>
                            <a:latin typeface="Cambria Math" panose="02040503050406030204" pitchFamily="18" charset="0"/>
                            <a:ea typeface="Bookman Old Style"/>
                            <a:cs typeface="Bookman Old Style"/>
                            <a:sym typeface="Bookman Old Style"/>
                          </a:rPr>
                          <m:t>𝑤</m:t>
                        </m:r>
                      </m:e>
                      <m:sub>
                        <m:r>
                          <a:rPr lang="en-GB" i="1">
                            <a:solidFill>
                              <a:schemeClr val="tx1"/>
                            </a:solidFill>
                            <a:latin typeface="Cambria Math" panose="02040503050406030204" pitchFamily="18" charset="0"/>
                            <a:ea typeface="Bookman Old Style"/>
                            <a:cs typeface="Bookman Old Style"/>
                            <a:sym typeface="Bookman Old Style"/>
                          </a:rPr>
                          <m:t>𝑗</m:t>
                        </m:r>
                        <m:r>
                          <a:rPr lang="en-GB" i="1">
                            <a:solidFill>
                              <a:schemeClr val="tx1"/>
                            </a:solidFill>
                            <a:latin typeface="Cambria Math" panose="02040503050406030204" pitchFamily="18" charset="0"/>
                            <a:ea typeface="Bookman Old Style"/>
                            <a:cs typeface="Bookman Old Style"/>
                            <a:sym typeface="Bookman Old Style"/>
                          </a:rPr>
                          <m:t>, </m:t>
                        </m:r>
                        <m:r>
                          <a:rPr lang="en-GB" i="1">
                            <a:solidFill>
                              <a:schemeClr val="tx1"/>
                            </a:solidFill>
                            <a:latin typeface="Cambria Math" panose="02040503050406030204" pitchFamily="18" charset="0"/>
                            <a:ea typeface="Bookman Old Style"/>
                            <a:cs typeface="Bookman Old Style"/>
                            <a:sym typeface="Bookman Old Style"/>
                          </a:rPr>
                          <m:t>𝜏</m:t>
                        </m:r>
                      </m:sub>
                    </m:sSub>
                  </m:oMath>
                </a14:m>
                <a:r>
                  <a:rPr lang="en-GB" dirty="0">
                    <a:solidFill>
                      <a:schemeClr val="tx1"/>
                    </a:solidFill>
                    <a:latin typeface="Bookman Old Style" panose="02050604050505020204" pitchFamily="18" charset="0"/>
                    <a:ea typeface="Bookman Old Style"/>
                    <a:cs typeface="Bookman Old Style"/>
                    <a:sym typeface="Bookman Old Style"/>
                  </a:rPr>
                  <a:t> be the firm specific daily return of </a:t>
                </a:r>
                <a:r>
                  <a:rPr lang="en-GB" dirty="0" err="1">
                    <a:solidFill>
                      <a:schemeClr val="tx1"/>
                    </a:solidFill>
                    <a:latin typeface="Bookman Old Style" panose="02050604050505020204" pitchFamily="18" charset="0"/>
                    <a:ea typeface="Bookman Old Style"/>
                    <a:cs typeface="Bookman Old Style"/>
                    <a:sym typeface="Bookman Old Style"/>
                  </a:rPr>
                  <a:t>j</a:t>
                </a:r>
                <a:r>
                  <a:rPr lang="en-GB" baseline="30000" dirty="0" err="1">
                    <a:solidFill>
                      <a:schemeClr val="tx1"/>
                    </a:solidFill>
                    <a:latin typeface="Bookman Old Style" panose="02050604050505020204" pitchFamily="18" charset="0"/>
                    <a:ea typeface="Bookman Old Style"/>
                    <a:cs typeface="Bookman Old Style"/>
                    <a:sym typeface="Bookman Old Style"/>
                  </a:rPr>
                  <a:t>th</a:t>
                </a:r>
                <a:r>
                  <a:rPr lang="en-GB" dirty="0">
                    <a:solidFill>
                      <a:schemeClr val="tx1"/>
                    </a:solidFill>
                    <a:latin typeface="Bookman Old Style" panose="02050604050505020204" pitchFamily="18" charset="0"/>
                    <a:ea typeface="Bookman Old Style"/>
                    <a:cs typeface="Bookman Old Style"/>
                    <a:sym typeface="Bookman Old Style"/>
                  </a:rPr>
                  <a:t> firm in </a:t>
                </a:r>
                <a14:m>
                  <m:oMath xmlns:m="http://schemas.openxmlformats.org/officeDocument/2006/math">
                    <m:r>
                      <a:rPr lang="en-GB" i="1">
                        <a:solidFill>
                          <a:schemeClr val="tx1"/>
                        </a:solidFill>
                        <a:latin typeface="Cambria Math" panose="02040503050406030204" pitchFamily="18" charset="0"/>
                        <a:ea typeface="Bookman Old Style"/>
                        <a:cs typeface="Bookman Old Style"/>
                        <a:sym typeface="Bookman Old Style"/>
                      </a:rPr>
                      <m:t>𝜏</m:t>
                    </m:r>
                  </m:oMath>
                </a14:m>
                <a:r>
                  <a:rPr lang="en-GB" baseline="30000" dirty="0" err="1">
                    <a:solidFill>
                      <a:schemeClr val="tx1"/>
                    </a:solidFill>
                    <a:latin typeface="Bookman Old Style" panose="02050604050505020204" pitchFamily="18" charset="0"/>
                    <a:ea typeface="Bookman Old Style"/>
                    <a:cs typeface="Bookman Old Style"/>
                    <a:sym typeface="Bookman Old Style"/>
                  </a:rPr>
                  <a:t>th</a:t>
                </a:r>
                <a:r>
                  <a:rPr lang="en-GB" dirty="0">
                    <a:solidFill>
                      <a:schemeClr val="tx1"/>
                    </a:solidFill>
                    <a:latin typeface="Bookman Old Style" panose="02050604050505020204" pitchFamily="18" charset="0"/>
                    <a:ea typeface="Bookman Old Style"/>
                    <a:cs typeface="Bookman Old Style"/>
                    <a:sym typeface="Bookman Old Style"/>
                  </a:rPr>
                  <a:t> day</a:t>
                </a:r>
              </a:p>
              <a:p>
                <a:pPr marL="285750" lvl="0" indent="-285750">
                  <a:lnSpc>
                    <a:spcPct val="90000"/>
                  </a:lnSpc>
                  <a:buClr>
                    <a:srgbClr val="0070C0"/>
                  </a:buClr>
                  <a:buSzPts val="2000"/>
                  <a:buFont typeface="Arial" panose="020B0604020202020204" pitchFamily="34" charset="0"/>
                  <a:buChar char="•"/>
                </a:pPr>
                <a:endParaRPr lang="en-GB" dirty="0">
                  <a:solidFill>
                    <a:schemeClr val="tx1"/>
                  </a:solidFill>
                  <a:latin typeface="Bookman Old Style" panose="02050604050505020204" pitchFamily="18" charset="0"/>
                  <a:ea typeface="Bookman Old Style"/>
                  <a:cs typeface="Bookman Old Style"/>
                  <a:sym typeface="Bookman Old Style"/>
                </a:endParaRPr>
              </a:p>
            </p:txBody>
          </p:sp>
        </mc:Choice>
        <mc:Fallback xmlns="">
          <p:sp>
            <p:nvSpPr>
              <p:cNvPr id="8" name="Rectangle 7">
                <a:extLst>
                  <a:ext uri="{FF2B5EF4-FFF2-40B4-BE49-F238E27FC236}">
                    <a16:creationId xmlns:a16="http://schemas.microsoft.com/office/drawing/2014/main" id="{41ED31D0-F761-4E88-8AE4-04AB0112047D}"/>
                  </a:ext>
                </a:extLst>
              </p:cNvPr>
              <p:cNvSpPr>
                <a:spLocks noRot="1" noChangeAspect="1" noMove="1" noResize="1" noEditPoints="1" noAdjustHandles="1" noChangeArrowheads="1" noChangeShapeType="1" noTextEdit="1"/>
              </p:cNvSpPr>
              <p:nvPr/>
            </p:nvSpPr>
            <p:spPr>
              <a:xfrm>
                <a:off x="3354898" y="3546678"/>
                <a:ext cx="5566912" cy="883512"/>
              </a:xfrm>
              <a:prstGeom prst="rect">
                <a:avLst/>
              </a:prstGeom>
              <a:blipFill>
                <a:blip r:embed="rId3"/>
                <a:stretch>
                  <a:fillRect l="-985" t="-41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27AE13-5E4C-4BD9-A5C8-F30D19783B6C}"/>
                  </a:ext>
                </a:extLst>
              </p:cNvPr>
              <p:cNvSpPr txBox="1"/>
              <p:nvPr/>
            </p:nvSpPr>
            <p:spPr>
              <a:xfrm>
                <a:off x="4464175" y="2551095"/>
                <a:ext cx="3250826" cy="769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𝑵𝑺𝑲𝑬</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𝑾</m:t>
                          </m:r>
                        </m:e>
                        <m:sub>
                          <m:r>
                            <a:rPr lang="en-GB" b="1" i="1" smtClean="0">
                              <a:latin typeface="Cambria Math" panose="02040503050406030204" pitchFamily="18" charset="0"/>
                            </a:rPr>
                            <m:t>𝒋</m:t>
                          </m:r>
                          <m:r>
                            <a:rPr lang="en-GB" b="1" i="1" smtClean="0">
                              <a:latin typeface="Cambria Math" panose="02040503050406030204" pitchFamily="18" charset="0"/>
                            </a:rPr>
                            <m:t>,</m:t>
                          </m:r>
                          <m:r>
                            <a:rPr lang="en-GB" b="1" i="1" smtClean="0">
                              <a:latin typeface="Cambria Math" panose="02040503050406030204" pitchFamily="18" charset="0"/>
                            </a:rPr>
                            <m:t>𝝉</m:t>
                          </m:r>
                        </m:sub>
                      </m:sSub>
                      <m:r>
                        <a:rPr lang="en-GB" b="1" i="1" smtClean="0">
                          <a:latin typeface="Cambria Math" panose="02040503050406030204" pitchFamily="18" charset="0"/>
                        </a:rPr>
                        <m:t>=−</m:t>
                      </m:r>
                      <m:f>
                        <m:fPr>
                          <m:ctrlPr>
                            <a:rPr lang="en-GB" b="1" i="1" smtClean="0">
                              <a:latin typeface="Cambria Math" panose="02040503050406030204" pitchFamily="18" charset="0"/>
                            </a:rPr>
                          </m:ctrlPr>
                        </m:fPr>
                        <m:num>
                          <m:r>
                            <a:rPr lang="en-GB" b="1" i="1" smtClean="0">
                              <a:latin typeface="Cambria Math" panose="02040503050406030204" pitchFamily="18" charset="0"/>
                            </a:rPr>
                            <m:t>𝒏</m:t>
                          </m:r>
                          <m:sSup>
                            <m:sSupPr>
                              <m:ctrlPr>
                                <a:rPr lang="en-GB" b="1" i="1" smtClean="0">
                                  <a:latin typeface="Cambria Math" panose="02040503050406030204" pitchFamily="18" charset="0"/>
                                </a:rPr>
                              </m:ctrlPr>
                            </m:sSupPr>
                            <m:e>
                              <m:d>
                                <m:dPr>
                                  <m:ctrlPr>
                                    <a:rPr lang="en-GB" b="1" i="1" smtClean="0">
                                      <a:latin typeface="Cambria Math" panose="02040503050406030204" pitchFamily="18" charset="0"/>
                                    </a:rPr>
                                  </m:ctrlPr>
                                </m:dPr>
                                <m:e>
                                  <m:r>
                                    <a:rPr lang="en-GB" b="1" i="1" smtClean="0">
                                      <a:latin typeface="Cambria Math" panose="02040503050406030204" pitchFamily="18" charset="0"/>
                                    </a:rPr>
                                    <m:t>𝒏</m:t>
                                  </m:r>
                                  <m:r>
                                    <a:rPr lang="en-GB" b="1" i="1" smtClean="0">
                                      <a:latin typeface="Cambria Math" panose="02040503050406030204" pitchFamily="18" charset="0"/>
                                    </a:rPr>
                                    <m:t>−</m:t>
                                  </m:r>
                                  <m:r>
                                    <a:rPr lang="en-GB" b="1" i="1" smtClean="0">
                                      <a:latin typeface="Cambria Math" panose="02040503050406030204" pitchFamily="18" charset="0"/>
                                    </a:rPr>
                                    <m:t>𝟏</m:t>
                                  </m:r>
                                </m:e>
                              </m:d>
                            </m:e>
                            <m:sup>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𝟐</m:t>
                                  </m:r>
                                </m:den>
                              </m:f>
                            </m:sup>
                          </m:sSup>
                          <m:nary>
                            <m:naryPr>
                              <m:chr m:val="∑"/>
                              <m:supHide m:val="on"/>
                              <m:ctrlPr>
                                <a:rPr lang="en-GB" b="1" i="1" smtClean="0">
                                  <a:latin typeface="Cambria Math" panose="02040503050406030204" pitchFamily="18" charset="0"/>
                                </a:rPr>
                              </m:ctrlPr>
                            </m:naryPr>
                            <m:sub>
                              <m:r>
                                <a:rPr lang="en-GB" b="1" i="1" smtClean="0">
                                  <a:latin typeface="Cambria Math" panose="02040503050406030204" pitchFamily="18" charset="0"/>
                                </a:rPr>
                                <m:t>𝝉</m:t>
                              </m:r>
                            </m:sub>
                            <m:sup/>
                            <m:e>
                              <m:sSubSup>
                                <m:sSubSupPr>
                                  <m:ctrlPr>
                                    <a:rPr lang="en-GB" b="1" i="1" smtClean="0">
                                      <a:latin typeface="Cambria Math" panose="02040503050406030204" pitchFamily="18" charset="0"/>
                                    </a:rPr>
                                  </m:ctrlPr>
                                </m:sSubSupPr>
                                <m:e>
                                  <m:r>
                                    <a:rPr lang="en-GB" b="1" i="1" smtClean="0">
                                      <a:latin typeface="Cambria Math" panose="02040503050406030204" pitchFamily="18" charset="0"/>
                                    </a:rPr>
                                    <m:t>𝒘</m:t>
                                  </m:r>
                                </m:e>
                                <m:sub>
                                  <m:r>
                                    <a:rPr lang="en-GB" b="1" i="1" smtClean="0">
                                      <a:latin typeface="Cambria Math" panose="02040503050406030204" pitchFamily="18" charset="0"/>
                                    </a:rPr>
                                    <m:t>𝒋</m:t>
                                  </m:r>
                                  <m:r>
                                    <a:rPr lang="en-GB" b="1" i="1" smtClean="0">
                                      <a:latin typeface="Cambria Math" panose="02040503050406030204" pitchFamily="18" charset="0"/>
                                    </a:rPr>
                                    <m:t>, </m:t>
                                  </m:r>
                                  <m:r>
                                    <a:rPr lang="en-GB" b="1" i="1" smtClean="0">
                                      <a:latin typeface="Cambria Math" panose="02040503050406030204" pitchFamily="18" charset="0"/>
                                    </a:rPr>
                                    <m:t>𝝉</m:t>
                                  </m:r>
                                </m:sub>
                                <m:sup>
                                  <m:r>
                                    <a:rPr lang="en-GB" b="1" i="1" smtClean="0">
                                      <a:latin typeface="Cambria Math" panose="02040503050406030204" pitchFamily="18" charset="0"/>
                                    </a:rPr>
                                    <m:t>𝟑</m:t>
                                  </m:r>
                                </m:sup>
                              </m:sSubSup>
                            </m:e>
                          </m:nary>
                        </m:num>
                        <m:den>
                          <m:d>
                            <m:dPr>
                              <m:ctrlPr>
                                <a:rPr lang="en-GB" b="1" i="1" smtClean="0">
                                  <a:latin typeface="Cambria Math" panose="02040503050406030204" pitchFamily="18" charset="0"/>
                                </a:rPr>
                              </m:ctrlPr>
                            </m:dPr>
                            <m:e>
                              <m:r>
                                <a:rPr lang="en-GB" b="1" i="1" smtClean="0">
                                  <a:latin typeface="Cambria Math" panose="02040503050406030204" pitchFamily="18" charset="0"/>
                                </a:rPr>
                                <m:t>𝒏</m:t>
                              </m:r>
                              <m:r>
                                <a:rPr lang="en-GB" b="1" i="1" smtClean="0">
                                  <a:latin typeface="Cambria Math" panose="02040503050406030204" pitchFamily="18" charset="0"/>
                                </a:rPr>
                                <m:t>−</m:t>
                              </m:r>
                              <m:r>
                                <a:rPr lang="en-GB" b="1" i="1" smtClean="0">
                                  <a:latin typeface="Cambria Math" panose="02040503050406030204" pitchFamily="18" charset="0"/>
                                </a:rPr>
                                <m:t>𝟏</m:t>
                              </m:r>
                            </m:e>
                          </m:d>
                          <m:d>
                            <m:dPr>
                              <m:ctrlPr>
                                <a:rPr lang="en-GB" b="1" i="1" smtClean="0">
                                  <a:latin typeface="Cambria Math" panose="02040503050406030204" pitchFamily="18" charset="0"/>
                                </a:rPr>
                              </m:ctrlPr>
                            </m:dPr>
                            <m:e>
                              <m:r>
                                <a:rPr lang="en-GB" b="1" i="1" smtClean="0">
                                  <a:latin typeface="Cambria Math" panose="02040503050406030204" pitchFamily="18" charset="0"/>
                                </a:rPr>
                                <m:t>𝒏</m:t>
                              </m:r>
                              <m:r>
                                <a:rPr lang="en-GB" b="1" i="1" smtClean="0">
                                  <a:latin typeface="Cambria Math" panose="02040503050406030204" pitchFamily="18" charset="0"/>
                                </a:rPr>
                                <m:t>−</m:t>
                              </m:r>
                              <m:r>
                                <a:rPr lang="en-GB" b="1" i="1" smtClean="0">
                                  <a:latin typeface="Cambria Math" panose="02040503050406030204" pitchFamily="18" charset="0"/>
                                </a:rPr>
                                <m:t>𝟐</m:t>
                              </m:r>
                            </m:e>
                          </m:d>
                          <m:sSup>
                            <m:sSupPr>
                              <m:ctrlPr>
                                <a:rPr lang="en-GB" b="1" i="1" smtClean="0">
                                  <a:latin typeface="Cambria Math" panose="02040503050406030204" pitchFamily="18" charset="0"/>
                                </a:rPr>
                              </m:ctrlPr>
                            </m:sSupPr>
                            <m:e>
                              <m:d>
                                <m:dPr>
                                  <m:ctrlPr>
                                    <a:rPr lang="en-GB" b="1" i="1" smtClean="0">
                                      <a:latin typeface="Cambria Math" panose="02040503050406030204" pitchFamily="18" charset="0"/>
                                    </a:rPr>
                                  </m:ctrlPr>
                                </m:dPr>
                                <m:e>
                                  <m:r>
                                    <a:rPr lang="en-GB" b="1" i="1" smtClean="0">
                                      <a:latin typeface="Cambria Math" panose="02040503050406030204" pitchFamily="18" charset="0"/>
                                    </a:rPr>
                                    <m:t> </m:t>
                                  </m:r>
                                  <m:nary>
                                    <m:naryPr>
                                      <m:chr m:val="∑"/>
                                      <m:supHide m:val="on"/>
                                      <m:ctrlPr>
                                        <a:rPr lang="en-GB" b="1" i="1">
                                          <a:latin typeface="Cambria Math" panose="02040503050406030204" pitchFamily="18" charset="0"/>
                                        </a:rPr>
                                      </m:ctrlPr>
                                    </m:naryPr>
                                    <m:sub>
                                      <m:r>
                                        <a:rPr lang="en-GB" b="1" i="1">
                                          <a:latin typeface="Cambria Math" panose="02040503050406030204" pitchFamily="18" charset="0"/>
                                        </a:rPr>
                                        <m:t>𝝉</m:t>
                                      </m:r>
                                    </m:sub>
                                    <m:sup/>
                                    <m:e>
                                      <m:sSubSup>
                                        <m:sSubSupPr>
                                          <m:ctrlPr>
                                            <a:rPr lang="en-GB" b="1" i="1">
                                              <a:latin typeface="Cambria Math" panose="02040503050406030204" pitchFamily="18" charset="0"/>
                                            </a:rPr>
                                          </m:ctrlPr>
                                        </m:sSubSupPr>
                                        <m:e>
                                          <m:r>
                                            <a:rPr lang="en-GB" b="1" i="1">
                                              <a:latin typeface="Cambria Math" panose="02040503050406030204" pitchFamily="18" charset="0"/>
                                            </a:rPr>
                                            <m:t>𝒘</m:t>
                                          </m:r>
                                        </m:e>
                                        <m:sub>
                                          <m:r>
                                            <a:rPr lang="en-GB" b="1" i="1">
                                              <a:latin typeface="Cambria Math" panose="02040503050406030204" pitchFamily="18" charset="0"/>
                                            </a:rPr>
                                            <m:t>𝒋</m:t>
                                          </m:r>
                                          <m:r>
                                            <a:rPr lang="en-GB" b="1" i="1">
                                              <a:latin typeface="Cambria Math" panose="02040503050406030204" pitchFamily="18" charset="0"/>
                                            </a:rPr>
                                            <m:t>, </m:t>
                                          </m:r>
                                          <m:r>
                                            <a:rPr lang="en-GB" b="1" i="1">
                                              <a:latin typeface="Cambria Math" panose="02040503050406030204" pitchFamily="18" charset="0"/>
                                            </a:rPr>
                                            <m:t>𝝉</m:t>
                                          </m:r>
                                        </m:sub>
                                        <m:sup>
                                          <m:r>
                                            <a:rPr lang="en-GB" b="1" i="1">
                                              <a:latin typeface="Cambria Math" panose="02040503050406030204" pitchFamily="18" charset="0"/>
                                            </a:rPr>
                                            <m:t>𝟑</m:t>
                                          </m:r>
                                        </m:sup>
                                      </m:sSubSup>
                                    </m:e>
                                  </m:nary>
                                </m:e>
                              </m:d>
                            </m:e>
                            <m:sup>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𝟐</m:t>
                                  </m:r>
                                </m:den>
                              </m:f>
                            </m:sup>
                          </m:sSup>
                        </m:den>
                      </m:f>
                    </m:oMath>
                  </m:oMathPara>
                </a14:m>
                <a:endParaRPr lang="en-IN" sz="1000" b="1" dirty="0"/>
              </a:p>
            </p:txBody>
          </p:sp>
        </mc:Choice>
        <mc:Fallback xmlns="">
          <p:sp>
            <p:nvSpPr>
              <p:cNvPr id="3" name="TextBox 2">
                <a:extLst>
                  <a:ext uri="{FF2B5EF4-FFF2-40B4-BE49-F238E27FC236}">
                    <a16:creationId xmlns:a16="http://schemas.microsoft.com/office/drawing/2014/main" id="{E227AE13-5E4C-4BD9-A5C8-F30D19783B6C}"/>
                  </a:ext>
                </a:extLst>
              </p:cNvPr>
              <p:cNvSpPr txBox="1">
                <a:spLocks noRot="1" noChangeAspect="1" noMove="1" noResize="1" noEditPoints="1" noAdjustHandles="1" noChangeArrowheads="1" noChangeShapeType="1" noTextEdit="1"/>
              </p:cNvSpPr>
              <p:nvPr/>
            </p:nvSpPr>
            <p:spPr>
              <a:xfrm>
                <a:off x="4464175" y="2551095"/>
                <a:ext cx="3250826" cy="769891"/>
              </a:xfrm>
              <a:prstGeom prst="rect">
                <a:avLst/>
              </a:prstGeom>
              <a:blipFill>
                <a:blip r:embed="rId4"/>
                <a:stretch>
                  <a:fillRect/>
                </a:stretch>
              </a:blipFill>
            </p:spPr>
            <p:txBody>
              <a:bodyPr/>
              <a:lstStyle/>
              <a:p>
                <a:r>
                  <a:rPr lang="en-IN">
                    <a:noFill/>
                  </a:rPr>
                  <a:t> </a:t>
                </a:r>
              </a:p>
            </p:txBody>
          </p:sp>
        </mc:Fallback>
      </mc:AlternateContent>
      <p:sp>
        <p:nvSpPr>
          <p:cNvPr id="12" name="Google Shape;166;p9">
            <a:extLst>
              <a:ext uri="{FF2B5EF4-FFF2-40B4-BE49-F238E27FC236}">
                <a16:creationId xmlns:a16="http://schemas.microsoft.com/office/drawing/2014/main" id="{1FAE33FE-E240-4A1D-907D-896149BFC2D7}"/>
              </a:ext>
            </a:extLst>
          </p:cNvPr>
          <p:cNvSpPr txBox="1">
            <a:spLocks/>
          </p:cNvSpPr>
          <p:nvPr/>
        </p:nvSpPr>
        <p:spPr>
          <a:xfrm>
            <a:off x="838200" y="4323251"/>
            <a:ext cx="10515600" cy="43496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rgbClr val="0070C0"/>
              </a:buClr>
              <a:buSzPts val="2000"/>
              <a:buFont typeface="Arial"/>
              <a:buNone/>
            </a:pPr>
            <a:r>
              <a:rPr lang="en-IN" sz="1600" b="1" dirty="0">
                <a:solidFill>
                  <a:srgbClr val="0070C0"/>
                </a:solidFill>
                <a:latin typeface="Bookman Old Style"/>
                <a:ea typeface="Bookman Old Style"/>
                <a:cs typeface="Bookman Old Style"/>
                <a:sym typeface="Bookman Old Style"/>
              </a:rPr>
              <a:t>2. DUVOL</a:t>
            </a:r>
            <a:endParaRPr lang="en-IN" sz="2000" b="1" dirty="0"/>
          </a:p>
        </p:txBody>
      </p:sp>
      <p:sp>
        <p:nvSpPr>
          <p:cNvPr id="13" name="Google Shape;166;p9">
            <a:extLst>
              <a:ext uri="{FF2B5EF4-FFF2-40B4-BE49-F238E27FC236}">
                <a16:creationId xmlns:a16="http://schemas.microsoft.com/office/drawing/2014/main" id="{E81713F8-2956-4422-ABDA-87F801E50958}"/>
              </a:ext>
            </a:extLst>
          </p:cNvPr>
          <p:cNvSpPr txBox="1">
            <a:spLocks/>
          </p:cNvSpPr>
          <p:nvPr/>
        </p:nvSpPr>
        <p:spPr>
          <a:xfrm>
            <a:off x="831788" y="4623995"/>
            <a:ext cx="10515600" cy="6746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20000"/>
              </a:lnSpc>
              <a:spcBef>
                <a:spcPts val="0"/>
              </a:spcBef>
              <a:buClr>
                <a:srgbClr val="0070C0"/>
              </a:buClr>
              <a:buSzPts val="2000"/>
              <a:buFont typeface="Arial"/>
              <a:buNone/>
            </a:pPr>
            <a:r>
              <a:rPr lang="en-GB" sz="1200" dirty="0">
                <a:latin typeface="Bookman Old Style" panose="02050604050505020204" pitchFamily="18" charset="0"/>
              </a:rPr>
              <a:t>This is the down to top volatility measure of the crash likelihood. A higher value of the DUVOL indicated greater crash risk. DUVOL does not involve third moments and hence is less likely to be overly influenced by extreme daily returns.</a:t>
            </a:r>
            <a:endParaRPr lang="en-IN" sz="1200"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E9E51E-1872-4E0B-ABD6-E3651DB1C9B5}"/>
                  </a:ext>
                </a:extLst>
              </p:cNvPr>
              <p:cNvSpPr txBox="1"/>
              <p:nvPr/>
            </p:nvSpPr>
            <p:spPr>
              <a:xfrm>
                <a:off x="4409929" y="5434474"/>
                <a:ext cx="3359317" cy="711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𝑫𝑼𝑽𝑶</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𝑳</m:t>
                          </m:r>
                        </m:e>
                        <m:sub>
                          <m:r>
                            <a:rPr lang="en-GB" b="1" i="1" smtClean="0">
                              <a:latin typeface="Cambria Math" panose="02040503050406030204" pitchFamily="18" charset="0"/>
                            </a:rPr>
                            <m:t>𝒋</m:t>
                          </m:r>
                          <m:r>
                            <a:rPr lang="en-GB" b="1" i="1" smtClean="0">
                              <a:latin typeface="Cambria Math" panose="02040503050406030204" pitchFamily="18" charset="0"/>
                            </a:rPr>
                            <m:t>, </m:t>
                          </m:r>
                          <m:r>
                            <a:rPr lang="en-GB" b="1" i="1" smtClean="0">
                              <a:latin typeface="Cambria Math" panose="02040503050406030204" pitchFamily="18" charset="0"/>
                            </a:rPr>
                            <m:t>𝝉</m:t>
                          </m:r>
                        </m:sub>
                      </m:sSub>
                      <m:r>
                        <a:rPr lang="en-GB" b="1" i="1" smtClean="0">
                          <a:latin typeface="Cambria Math" panose="02040503050406030204" pitchFamily="18" charset="0"/>
                        </a:rPr>
                        <m:t>=−</m:t>
                      </m:r>
                      <m:r>
                        <a:rPr lang="en-GB" b="1" i="1" smtClean="0">
                          <a:latin typeface="Cambria Math" panose="02040503050406030204" pitchFamily="18" charset="0"/>
                        </a:rPr>
                        <m:t>𝒍𝒐𝒈</m:t>
                      </m:r>
                      <m:d>
                        <m:dPr>
                          <m:ctrlPr>
                            <a:rPr lang="en-GB" b="1" i="1" smtClean="0">
                              <a:latin typeface="Cambria Math" panose="02040503050406030204" pitchFamily="18" charset="0"/>
                            </a:rPr>
                          </m:ctrlPr>
                        </m:dPr>
                        <m:e>
                          <m:f>
                            <m:fPr>
                              <m:ctrlPr>
                                <a:rPr lang="en-GB" b="1" i="1" smtClean="0">
                                  <a:latin typeface="Cambria Math" panose="02040503050406030204" pitchFamily="18" charset="0"/>
                                </a:rPr>
                              </m:ctrlPr>
                            </m:fPr>
                            <m:num>
                              <m:sSup>
                                <m:sSupPr>
                                  <m:ctrlPr>
                                    <a:rPr lang="en-GB" b="1" i="1" smtClean="0">
                                      <a:latin typeface="Cambria Math" panose="02040503050406030204" pitchFamily="18" charset="0"/>
                                    </a:rPr>
                                  </m:ctrlPr>
                                </m:sSupPr>
                                <m:e>
                                  <m:d>
                                    <m:dPr>
                                      <m:ctrlPr>
                                        <a:rPr lang="en-GB" b="1" i="1" smtClean="0">
                                          <a:latin typeface="Cambria Math" panose="02040503050406030204" pitchFamily="18" charset="0"/>
                                        </a:rPr>
                                      </m:ctrlPr>
                                    </m:dPr>
                                    <m:e>
                                      <m:sSub>
                                        <m:sSubPr>
                                          <m:ctrlPr>
                                            <a:rPr lang="en-GB" b="1" i="1" smtClean="0">
                                              <a:latin typeface="Cambria Math" panose="02040503050406030204" pitchFamily="18" charset="0"/>
                                            </a:rPr>
                                          </m:ctrlPr>
                                        </m:sSubPr>
                                        <m:e>
                                          <m:r>
                                            <a:rPr lang="en-GB" b="1" i="1" smtClean="0">
                                              <a:latin typeface="Cambria Math" panose="02040503050406030204" pitchFamily="18" charset="0"/>
                                            </a:rPr>
                                            <m:t>𝒏</m:t>
                                          </m:r>
                                        </m:e>
                                        <m:sub>
                                          <m:r>
                                            <a:rPr lang="en-GB" b="1" i="1" smtClean="0">
                                              <a:latin typeface="Cambria Math" panose="02040503050406030204" pitchFamily="18" charset="0"/>
                                            </a:rPr>
                                            <m:t>𝒖</m:t>
                                          </m:r>
                                        </m:sub>
                                      </m:sSub>
                                      <m:r>
                                        <a:rPr lang="en-GB" b="1" i="1" smtClean="0">
                                          <a:latin typeface="Cambria Math" panose="02040503050406030204" pitchFamily="18" charset="0"/>
                                        </a:rPr>
                                        <m:t>−</m:t>
                                      </m:r>
                                      <m:r>
                                        <a:rPr lang="en-GB" b="1" i="1" smtClean="0">
                                          <a:latin typeface="Cambria Math" panose="02040503050406030204" pitchFamily="18" charset="0"/>
                                        </a:rPr>
                                        <m:t>𝟏</m:t>
                                      </m:r>
                                    </m:e>
                                  </m:d>
                                </m:e>
                                <m:sup>
                                  <m:f>
                                    <m:fPr>
                                      <m:ctrlPr>
                                        <a:rPr lang="en-GB" b="1" i="1" smtClean="0">
                                          <a:latin typeface="Cambria Math" panose="02040503050406030204" pitchFamily="18" charset="0"/>
                                        </a:rPr>
                                      </m:ctrlPr>
                                    </m:fPr>
                                    <m:num>
                                      <m:r>
                                        <a:rPr lang="en-GB" b="1" i="1" smtClean="0">
                                          <a:latin typeface="Cambria Math" panose="02040503050406030204" pitchFamily="18" charset="0"/>
                                        </a:rPr>
                                        <m:t>𝟑</m:t>
                                      </m:r>
                                    </m:num>
                                    <m:den>
                                      <m:r>
                                        <a:rPr lang="en-GB" b="1" i="1" smtClean="0">
                                          <a:latin typeface="Cambria Math" panose="02040503050406030204" pitchFamily="18" charset="0"/>
                                        </a:rPr>
                                        <m:t>𝟐</m:t>
                                      </m:r>
                                    </m:den>
                                  </m:f>
                                </m:sup>
                              </m:sSup>
                              <m:nary>
                                <m:naryPr>
                                  <m:chr m:val="∑"/>
                                  <m:supHide m:val="on"/>
                                  <m:ctrlPr>
                                    <a:rPr lang="en-GB" b="1" i="1" smtClean="0">
                                      <a:latin typeface="Cambria Math" panose="02040503050406030204" pitchFamily="18" charset="0"/>
                                    </a:rPr>
                                  </m:ctrlPr>
                                </m:naryPr>
                                <m:sub>
                                  <m:r>
                                    <m:rPr>
                                      <m:brk m:alnAt="7"/>
                                    </m:rPr>
                                    <a:rPr lang="en-GB" b="1" i="1" smtClean="0">
                                      <a:latin typeface="Cambria Math" panose="02040503050406030204" pitchFamily="18" charset="0"/>
                                    </a:rPr>
                                    <m:t>𝑫</m:t>
                                  </m:r>
                                  <m:r>
                                    <a:rPr lang="en-GB" b="1" i="1" smtClean="0">
                                      <a:latin typeface="Cambria Math" panose="02040503050406030204" pitchFamily="18" charset="0"/>
                                    </a:rPr>
                                    <m:t>𝒐𝒘𝒏</m:t>
                                  </m:r>
                                </m:sub>
                                <m:sup/>
                                <m:e>
                                  <m:sSubSup>
                                    <m:sSubSupPr>
                                      <m:ctrlPr>
                                        <a:rPr lang="en-GB" b="1" i="1" smtClean="0">
                                          <a:latin typeface="Cambria Math" panose="02040503050406030204" pitchFamily="18" charset="0"/>
                                        </a:rPr>
                                      </m:ctrlPr>
                                    </m:sSubSupPr>
                                    <m:e>
                                      <m:r>
                                        <a:rPr lang="en-GB" b="1" i="1" smtClean="0">
                                          <a:latin typeface="Cambria Math" panose="02040503050406030204" pitchFamily="18" charset="0"/>
                                        </a:rPr>
                                        <m:t>𝒘</m:t>
                                      </m:r>
                                    </m:e>
                                    <m:sub>
                                      <m:r>
                                        <a:rPr lang="en-GB" b="1" i="1" smtClean="0">
                                          <a:latin typeface="Cambria Math" panose="02040503050406030204" pitchFamily="18" charset="0"/>
                                        </a:rPr>
                                        <m:t>𝒋</m:t>
                                      </m:r>
                                      <m:r>
                                        <a:rPr lang="en-GB" b="1" i="1" smtClean="0">
                                          <a:latin typeface="Cambria Math" panose="02040503050406030204" pitchFamily="18" charset="0"/>
                                        </a:rPr>
                                        <m:t>, </m:t>
                                      </m:r>
                                      <m:r>
                                        <a:rPr lang="en-GB" b="1" i="1" smtClean="0">
                                          <a:latin typeface="Cambria Math" panose="02040503050406030204" pitchFamily="18" charset="0"/>
                                        </a:rPr>
                                        <m:t>𝝉</m:t>
                                      </m:r>
                                    </m:sub>
                                    <m:sup>
                                      <m:r>
                                        <a:rPr lang="en-GB" b="1" i="1" smtClean="0">
                                          <a:latin typeface="Cambria Math" panose="02040503050406030204" pitchFamily="18" charset="0"/>
                                        </a:rPr>
                                        <m:t>𝟐</m:t>
                                      </m:r>
                                    </m:sup>
                                  </m:sSubSup>
                                </m:e>
                              </m:nary>
                            </m:num>
                            <m:den>
                              <m:d>
                                <m:dPr>
                                  <m:ctrlPr>
                                    <a:rPr lang="en-GB" b="1" i="1" smtClean="0">
                                      <a:latin typeface="Cambria Math" panose="02040503050406030204" pitchFamily="18" charset="0"/>
                                    </a:rPr>
                                  </m:ctrlPr>
                                </m:dPr>
                                <m:e>
                                  <m:sSub>
                                    <m:sSubPr>
                                      <m:ctrlPr>
                                        <a:rPr lang="en-GB" b="1" i="1" smtClean="0">
                                          <a:latin typeface="Cambria Math" panose="02040503050406030204" pitchFamily="18" charset="0"/>
                                        </a:rPr>
                                      </m:ctrlPr>
                                    </m:sSubPr>
                                    <m:e>
                                      <m:r>
                                        <a:rPr lang="en-GB" b="1" i="1" smtClean="0">
                                          <a:latin typeface="Cambria Math" panose="02040503050406030204" pitchFamily="18" charset="0"/>
                                        </a:rPr>
                                        <m:t>𝒏</m:t>
                                      </m:r>
                                    </m:e>
                                    <m:sub>
                                      <m:r>
                                        <a:rPr lang="en-GB" b="1" i="1" smtClean="0">
                                          <a:latin typeface="Cambria Math" panose="02040503050406030204" pitchFamily="18" charset="0"/>
                                        </a:rPr>
                                        <m:t>𝒅</m:t>
                                      </m:r>
                                    </m:sub>
                                  </m:sSub>
                                  <m:r>
                                    <a:rPr lang="en-GB" b="1" i="1" smtClean="0">
                                      <a:latin typeface="Cambria Math" panose="02040503050406030204" pitchFamily="18" charset="0"/>
                                    </a:rPr>
                                    <m:t>−</m:t>
                                  </m:r>
                                  <m:r>
                                    <a:rPr lang="en-GB" b="1" i="1" smtClean="0">
                                      <a:latin typeface="Cambria Math" panose="02040503050406030204" pitchFamily="18" charset="0"/>
                                    </a:rPr>
                                    <m:t>𝟏</m:t>
                                  </m:r>
                                </m:e>
                              </m:d>
                              <m:nary>
                                <m:naryPr>
                                  <m:chr m:val="∑"/>
                                  <m:supHide m:val="on"/>
                                  <m:ctrlPr>
                                    <a:rPr lang="en-GB" b="1" i="1">
                                      <a:latin typeface="Cambria Math" panose="02040503050406030204" pitchFamily="18" charset="0"/>
                                    </a:rPr>
                                  </m:ctrlPr>
                                </m:naryPr>
                                <m:sub>
                                  <m:r>
                                    <a:rPr lang="en-GB" b="1" i="1" smtClean="0">
                                      <a:latin typeface="Cambria Math" panose="02040503050406030204" pitchFamily="18" charset="0"/>
                                    </a:rPr>
                                    <m:t>𝑼𝒑</m:t>
                                  </m:r>
                                </m:sub>
                                <m:sup/>
                                <m:e>
                                  <m:sSubSup>
                                    <m:sSubSupPr>
                                      <m:ctrlPr>
                                        <a:rPr lang="en-GB" b="1" i="1">
                                          <a:latin typeface="Cambria Math" panose="02040503050406030204" pitchFamily="18" charset="0"/>
                                        </a:rPr>
                                      </m:ctrlPr>
                                    </m:sSubSupPr>
                                    <m:e>
                                      <m:r>
                                        <a:rPr lang="en-GB" b="1" i="1">
                                          <a:latin typeface="Cambria Math" panose="02040503050406030204" pitchFamily="18" charset="0"/>
                                        </a:rPr>
                                        <m:t>𝒘</m:t>
                                      </m:r>
                                    </m:e>
                                    <m:sub>
                                      <m:r>
                                        <a:rPr lang="en-GB" b="1" i="1">
                                          <a:latin typeface="Cambria Math" panose="02040503050406030204" pitchFamily="18" charset="0"/>
                                        </a:rPr>
                                        <m:t>𝒋</m:t>
                                      </m:r>
                                      <m:r>
                                        <a:rPr lang="en-GB" b="1" i="1">
                                          <a:latin typeface="Cambria Math" panose="02040503050406030204" pitchFamily="18" charset="0"/>
                                        </a:rPr>
                                        <m:t>, </m:t>
                                      </m:r>
                                      <m:r>
                                        <a:rPr lang="en-GB" b="1" i="1">
                                          <a:latin typeface="Cambria Math" panose="02040503050406030204" pitchFamily="18" charset="0"/>
                                        </a:rPr>
                                        <m:t>𝝉</m:t>
                                      </m:r>
                                    </m:sub>
                                    <m:sup>
                                      <m:r>
                                        <a:rPr lang="en-GB" b="1" i="1">
                                          <a:latin typeface="Cambria Math" panose="02040503050406030204" pitchFamily="18" charset="0"/>
                                        </a:rPr>
                                        <m:t>𝟐</m:t>
                                      </m:r>
                                    </m:sup>
                                  </m:sSubSup>
                                </m:e>
                              </m:nary>
                            </m:den>
                          </m:f>
                        </m:e>
                      </m:d>
                    </m:oMath>
                  </m:oMathPara>
                </a14:m>
                <a:endParaRPr lang="en-IN" sz="1000" b="1" dirty="0"/>
              </a:p>
            </p:txBody>
          </p:sp>
        </mc:Choice>
        <mc:Fallback xmlns="">
          <p:sp>
            <p:nvSpPr>
              <p:cNvPr id="14" name="TextBox 13">
                <a:extLst>
                  <a:ext uri="{FF2B5EF4-FFF2-40B4-BE49-F238E27FC236}">
                    <a16:creationId xmlns:a16="http://schemas.microsoft.com/office/drawing/2014/main" id="{E2E9E51E-1872-4E0B-ABD6-E3651DB1C9B5}"/>
                  </a:ext>
                </a:extLst>
              </p:cNvPr>
              <p:cNvSpPr txBox="1">
                <a:spLocks noRot="1" noChangeAspect="1" noMove="1" noResize="1" noEditPoints="1" noAdjustHandles="1" noChangeArrowheads="1" noChangeShapeType="1" noTextEdit="1"/>
              </p:cNvSpPr>
              <p:nvPr/>
            </p:nvSpPr>
            <p:spPr>
              <a:xfrm>
                <a:off x="4409929" y="5434474"/>
                <a:ext cx="3359317" cy="711990"/>
              </a:xfrm>
              <a:prstGeom prst="rect">
                <a:avLst/>
              </a:prstGeom>
              <a:blipFill>
                <a:blip r:embed="rId5"/>
                <a:stretch>
                  <a:fillRect/>
                </a:stretch>
              </a:blipFill>
            </p:spPr>
            <p:txBody>
              <a:bodyPr/>
              <a:lstStyle/>
              <a:p>
                <a:r>
                  <a:rPr lang="en-IN">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Model</a:t>
            </a:r>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96" name="Google Shape;196;p12"/>
          <p:cNvSpPr txBox="1"/>
          <p:nvPr/>
        </p:nvSpPr>
        <p:spPr>
          <a:xfrm>
            <a:off x="838200" y="1293143"/>
            <a:ext cx="10515600" cy="43496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70C0"/>
              </a:buClr>
              <a:buSzPts val="2000"/>
              <a:buFont typeface="Arial"/>
              <a:buNone/>
            </a:pPr>
            <a:r>
              <a:rPr lang="en-IN" sz="2000" dirty="0">
                <a:solidFill>
                  <a:srgbClr val="0070C0"/>
                </a:solidFill>
                <a:latin typeface="Bookman Old Style"/>
                <a:ea typeface="Bookman Old Style"/>
                <a:cs typeface="Bookman Old Style"/>
                <a:sym typeface="Bookman Old Style"/>
              </a:rPr>
              <a:t>DID Panel data regression</a:t>
            </a:r>
            <a:endParaRPr dirty="0"/>
          </a:p>
        </p:txBody>
      </p:sp>
      <mc:AlternateContent xmlns:mc="http://schemas.openxmlformats.org/markup-compatibility/2006" xmlns:a14="http://schemas.microsoft.com/office/drawing/2010/main">
        <mc:Choice Requires="a14">
          <p:sp>
            <p:nvSpPr>
              <p:cNvPr id="10" name="Google Shape;196;p12">
                <a:extLst>
                  <a:ext uri="{FF2B5EF4-FFF2-40B4-BE49-F238E27FC236}">
                    <a16:creationId xmlns:a16="http://schemas.microsoft.com/office/drawing/2014/main" id="{2C200858-315C-427C-9A16-891C29B8F40D}"/>
                  </a:ext>
                </a:extLst>
              </p:cNvPr>
              <p:cNvSpPr txBox="1"/>
              <p:nvPr/>
            </p:nvSpPr>
            <p:spPr>
              <a:xfrm>
                <a:off x="3089376" y="3199642"/>
                <a:ext cx="5786175" cy="2390622"/>
              </a:xfrm>
              <a:prstGeom prst="rect">
                <a:avLst/>
              </a:prstGeom>
              <a:noFill/>
              <a:ln>
                <a:noFill/>
              </a:ln>
            </p:spPr>
            <p:txBody>
              <a:bodyPr spcFirstLastPara="1" wrap="square" lIns="91425" tIns="45700" rIns="91425" bIns="45700" anchor="t" anchorCtr="0">
                <a:noAutofit/>
              </a:bodyPr>
              <a:lstStyle/>
              <a:p>
                <a:pPr marL="342900" lvl="8" indent="-342900">
                  <a:lnSpc>
                    <a:spcPct val="90000"/>
                  </a:lnSpc>
                  <a:buClr>
                    <a:srgbClr val="0070C0"/>
                  </a:buClr>
                  <a:buSzPts val="2000"/>
                  <a:buFont typeface="Wingdings" panose="05000000000000000000" pitchFamily="2" charset="2"/>
                  <a:buChar char="Ø"/>
                </a:pPr>
                <a14:m>
                  <m:oMath xmlns:m="http://schemas.openxmlformats.org/officeDocument/2006/math">
                    <m:r>
                      <a:rPr lang="en-GB" sz="1800" i="1">
                        <a:solidFill>
                          <a:schemeClr val="tx1"/>
                        </a:solidFill>
                        <a:latin typeface="Cambria Math" panose="02040503050406030204" pitchFamily="18" charset="0"/>
                      </a:rPr>
                      <m:t>𝛼</m:t>
                    </m:r>
                  </m:oMath>
                </a14:m>
                <a:r>
                  <a:rPr lang="en-GB" sz="1800" dirty="0">
                    <a:solidFill>
                      <a:schemeClr val="tx1"/>
                    </a:solidFill>
                    <a:latin typeface="Bookman Old Style" panose="02050604050505020204" pitchFamily="18" charset="0"/>
                    <a:ea typeface="Bookman Old Style"/>
                    <a:cs typeface="Bookman Old Style"/>
                    <a:sym typeface="Bookman Old Style"/>
                  </a:rPr>
                  <a:t> be the intercept</a:t>
                </a:r>
              </a:p>
              <a:p>
                <a:pPr marL="342900" lvl="8" indent="-342900">
                  <a:lnSpc>
                    <a:spcPct val="90000"/>
                  </a:lnSpc>
                  <a:buClr>
                    <a:srgbClr val="0070C0"/>
                  </a:buClr>
                  <a:buSzPts val="2000"/>
                  <a:buFont typeface="Wingdings" panose="05000000000000000000" pitchFamily="2" charset="2"/>
                  <a:buChar char="Ø"/>
                </a:pPr>
                <a:r>
                  <a:rPr lang="en-GB" sz="1800" dirty="0">
                    <a:solidFill>
                      <a:schemeClr val="tx1"/>
                    </a:solidFill>
                    <a:latin typeface="Bookman Old Style" panose="02050604050505020204" pitchFamily="18" charset="0"/>
                    <a:ea typeface="Bookman Old Style"/>
                    <a:cs typeface="Bookman Old Style"/>
                    <a:sym typeface="Bookman Old Style"/>
                  </a:rPr>
                  <a:t>Fixed effects (FE)</a:t>
                </a:r>
              </a:p>
              <a:p>
                <a:pPr lvl="4">
                  <a:lnSpc>
                    <a:spcPct val="90000"/>
                  </a:lnSpc>
                  <a:buClr>
                    <a:srgbClr val="0070C0"/>
                  </a:buClr>
                  <a:buSzPts val="2000"/>
                </a:pPr>
                <a:r>
                  <a:rPr lang="en-GB" sz="1800" dirty="0">
                    <a:solidFill>
                      <a:schemeClr val="tx1"/>
                    </a:solidFill>
                    <a:latin typeface="Bookman Old Style" panose="02050604050505020204" pitchFamily="18" charset="0"/>
                    <a:sym typeface="Bookman Old Style"/>
                  </a:rPr>
                  <a:t>	1) Bank</a:t>
                </a:r>
              </a:p>
              <a:p>
                <a:pPr lvl="4">
                  <a:lnSpc>
                    <a:spcPct val="90000"/>
                  </a:lnSpc>
                  <a:buClr>
                    <a:srgbClr val="0070C0"/>
                  </a:buClr>
                  <a:buSzPts val="2000"/>
                </a:pPr>
                <a:r>
                  <a:rPr lang="en-GB" sz="1800" dirty="0">
                    <a:solidFill>
                      <a:schemeClr val="tx1"/>
                    </a:solidFill>
                    <a:latin typeface="Bookman Old Style" panose="02050604050505020204" pitchFamily="18" charset="0"/>
                    <a:sym typeface="Bookman Old Style"/>
                  </a:rPr>
                  <a:t>	2) Industry</a:t>
                </a:r>
              </a:p>
              <a:p>
                <a:pPr lvl="4">
                  <a:lnSpc>
                    <a:spcPct val="90000"/>
                  </a:lnSpc>
                  <a:buClr>
                    <a:srgbClr val="0070C0"/>
                  </a:buClr>
                  <a:buSzPts val="2000"/>
                </a:pPr>
                <a:r>
                  <a:rPr lang="en-GB" sz="1800" dirty="0">
                    <a:solidFill>
                      <a:schemeClr val="tx1"/>
                    </a:solidFill>
                    <a:latin typeface="Bookman Old Style" panose="02050604050505020204" pitchFamily="18" charset="0"/>
                    <a:sym typeface="Bookman Old Style"/>
                  </a:rPr>
                  <a:t>	3) Bank*Industry</a:t>
                </a:r>
              </a:p>
              <a:p>
                <a:pPr marL="342900" lvl="4" indent="-342900">
                  <a:lnSpc>
                    <a:spcPct val="90000"/>
                  </a:lnSpc>
                  <a:buClr>
                    <a:srgbClr val="0070C0"/>
                  </a:buClr>
                  <a:buSzPts val="2000"/>
                  <a:buFont typeface="Wingdings" panose="05000000000000000000" pitchFamily="2" charset="2"/>
                  <a:buChar char="Ø"/>
                </a:pPr>
                <a14:m>
                  <m:oMath xmlns:m="http://schemas.openxmlformats.org/officeDocument/2006/math">
                    <m:r>
                      <a:rPr lang="en-GB" sz="1800" i="1">
                        <a:solidFill>
                          <a:schemeClr val="tx1"/>
                        </a:solidFill>
                        <a:latin typeface="Cambria Math" panose="02040503050406030204" pitchFamily="18" charset="0"/>
                      </a:rPr>
                      <m:t>𝑀𝐸</m:t>
                    </m:r>
                    <m:sSub>
                      <m:sSubPr>
                        <m:ctrlPr>
                          <a:rPr lang="ar-AE" sz="1800" i="1">
                            <a:solidFill>
                              <a:schemeClr val="tx1"/>
                            </a:solidFill>
                            <a:latin typeface="Cambria Math" panose="02040503050406030204" pitchFamily="18" charset="0"/>
                          </a:rPr>
                        </m:ctrlPr>
                      </m:sSubPr>
                      <m:e>
                        <m:r>
                          <a:rPr lang="ar-AE" sz="1800" i="1">
                            <a:solidFill>
                              <a:schemeClr val="tx1"/>
                            </a:solidFill>
                            <a:latin typeface="Cambria Math" panose="02040503050406030204" pitchFamily="18" charset="0"/>
                          </a:rPr>
                          <m:t>𝑆</m:t>
                        </m:r>
                      </m:e>
                      <m:sub>
                        <m:r>
                          <a:rPr lang="ar-AE" sz="1800" i="1">
                            <a:solidFill>
                              <a:schemeClr val="tx1"/>
                            </a:solidFill>
                            <a:latin typeface="Cambria Math" panose="02040503050406030204" pitchFamily="18" charset="0"/>
                          </a:rPr>
                          <m:t>𝑓𝑖𝑟𝑚</m:t>
                        </m:r>
                      </m:sub>
                    </m:sSub>
                  </m:oMath>
                </a14:m>
                <a:r>
                  <a:rPr lang="ar-AE" sz="1800" dirty="0">
                    <a:solidFill>
                      <a:schemeClr val="tx1"/>
                    </a:solidFill>
                    <a:latin typeface="Bookman Old Style" panose="02050604050505020204" pitchFamily="18" charset="0"/>
                  </a:rPr>
                  <a:t> </a:t>
                </a:r>
                <a:r>
                  <a:rPr lang="en-GB" sz="1800" dirty="0">
                    <a:solidFill>
                      <a:schemeClr val="tx1"/>
                    </a:solidFill>
                    <a:latin typeface="Bookman Old Style" panose="02050604050505020204" pitchFamily="18" charset="0"/>
                  </a:rPr>
                  <a:t>be the marginal expected shortfall</a:t>
                </a:r>
              </a:p>
              <a:p>
                <a:pPr marL="342900" lvl="4" indent="-342900">
                  <a:lnSpc>
                    <a:spcPct val="90000"/>
                  </a:lnSpc>
                  <a:buClr>
                    <a:srgbClr val="0070C0"/>
                  </a:buClr>
                  <a:buSzPts val="2000"/>
                  <a:buFont typeface="Wingdings" panose="05000000000000000000" pitchFamily="2" charset="2"/>
                  <a:buChar char="Ø"/>
                </a:pPr>
                <a14:m>
                  <m:oMath xmlns:m="http://schemas.openxmlformats.org/officeDocument/2006/math">
                    <m:r>
                      <a:rPr lang="en-GB" sz="1800" i="1">
                        <a:solidFill>
                          <a:schemeClr val="tx1"/>
                        </a:solidFill>
                        <a:latin typeface="Cambria Math" panose="02040503050406030204" pitchFamily="18" charset="0"/>
                      </a:rPr>
                      <m:t>𝑃𝑜𝑠𝑡</m:t>
                    </m:r>
                  </m:oMath>
                </a14:m>
                <a:r>
                  <a:rPr lang="en-GB" sz="1800" dirty="0">
                    <a:solidFill>
                      <a:schemeClr val="tx1"/>
                    </a:solidFill>
                    <a:latin typeface="Bookman Old Style" panose="02050604050505020204" pitchFamily="18" charset="0"/>
                  </a:rPr>
                  <a:t> is a dummy variable, indicate the time </a:t>
                </a:r>
              </a:p>
              <a:p>
                <a:pPr marL="342900" lvl="4" indent="-342900">
                  <a:lnSpc>
                    <a:spcPct val="90000"/>
                  </a:lnSpc>
                  <a:buClr>
                    <a:srgbClr val="0070C0"/>
                  </a:buClr>
                  <a:buSzPts val="2000"/>
                  <a:buFont typeface="Wingdings" panose="05000000000000000000" pitchFamily="2" charset="2"/>
                  <a:buChar char="Ø"/>
                </a:pPr>
                <a14:m>
                  <m:oMath xmlns:m="http://schemas.openxmlformats.org/officeDocument/2006/math">
                    <m:r>
                      <a:rPr lang="en-GB" sz="1800" i="1">
                        <a:solidFill>
                          <a:schemeClr val="tx1"/>
                        </a:solidFill>
                        <a:latin typeface="Cambria Math" panose="02040503050406030204" pitchFamily="18" charset="0"/>
                      </a:rPr>
                      <m:t>𝑃𝑜𝑠𝑡</m:t>
                    </m:r>
                    <m:r>
                      <a:rPr lang="en-GB" sz="1800" i="1">
                        <a:solidFill>
                          <a:schemeClr val="tx1"/>
                        </a:solidFill>
                        <a:latin typeface="Cambria Math" panose="02040503050406030204" pitchFamily="18" charset="0"/>
                      </a:rPr>
                      <m:t>∗</m:t>
                    </m:r>
                    <m:r>
                      <a:rPr lang="en-GB" sz="1800" i="1">
                        <a:solidFill>
                          <a:schemeClr val="tx1"/>
                        </a:solidFill>
                        <a:latin typeface="Cambria Math" panose="02040503050406030204" pitchFamily="18" charset="0"/>
                      </a:rPr>
                      <m:t>𝑀𝐸</m:t>
                    </m:r>
                    <m:sSub>
                      <m:sSubPr>
                        <m:ctrlPr>
                          <a:rPr lang="ar-AE" sz="1800" i="1">
                            <a:solidFill>
                              <a:schemeClr val="tx1"/>
                            </a:solidFill>
                            <a:latin typeface="Cambria Math" panose="02040503050406030204" pitchFamily="18" charset="0"/>
                          </a:rPr>
                        </m:ctrlPr>
                      </m:sSubPr>
                      <m:e>
                        <m:r>
                          <a:rPr lang="ar-AE" sz="1800" i="1">
                            <a:solidFill>
                              <a:schemeClr val="tx1"/>
                            </a:solidFill>
                            <a:latin typeface="Cambria Math" panose="02040503050406030204" pitchFamily="18" charset="0"/>
                          </a:rPr>
                          <m:t>𝑆</m:t>
                        </m:r>
                      </m:e>
                      <m:sub>
                        <m:r>
                          <a:rPr lang="ar-AE" sz="1800" i="1">
                            <a:solidFill>
                              <a:schemeClr val="tx1"/>
                            </a:solidFill>
                            <a:latin typeface="Cambria Math" panose="02040503050406030204" pitchFamily="18" charset="0"/>
                          </a:rPr>
                          <m:t>𝑓𝑖𝑟𝑚</m:t>
                        </m:r>
                      </m:sub>
                    </m:sSub>
                  </m:oMath>
                </a14:m>
                <a:r>
                  <a:rPr lang="ar-AE" sz="1800" dirty="0">
                    <a:solidFill>
                      <a:schemeClr val="tx1"/>
                    </a:solidFill>
                    <a:latin typeface="Bookman Old Style" panose="02050604050505020204" pitchFamily="18" charset="0"/>
                  </a:rPr>
                  <a:t> </a:t>
                </a:r>
                <a:r>
                  <a:rPr lang="en-GB" sz="1800" dirty="0">
                    <a:solidFill>
                      <a:schemeClr val="tx1"/>
                    </a:solidFill>
                    <a:latin typeface="Bookman Old Style" panose="02050604050505020204" pitchFamily="18" charset="0"/>
                  </a:rPr>
                  <a:t>be the interaction effect</a:t>
                </a:r>
              </a:p>
              <a:p>
                <a:pPr marL="342900" lvl="4" indent="-342900">
                  <a:lnSpc>
                    <a:spcPct val="90000"/>
                  </a:lnSpc>
                  <a:buClr>
                    <a:srgbClr val="0070C0"/>
                  </a:buClr>
                  <a:buSzPts val="2000"/>
                  <a:buFont typeface="Wingdings" panose="05000000000000000000" pitchFamily="2" charset="2"/>
                  <a:buChar char="Ø"/>
                </a:pPr>
                <a14:m>
                  <m:oMath xmlns:m="http://schemas.openxmlformats.org/officeDocument/2006/math">
                    <m:sSub>
                      <m:sSubPr>
                        <m:ctrlPr>
                          <a:rPr lang="ar-AE" sz="1800" i="1">
                            <a:solidFill>
                              <a:schemeClr val="tx1"/>
                            </a:solidFill>
                            <a:latin typeface="Cambria Math" panose="02040503050406030204" pitchFamily="18" charset="0"/>
                          </a:rPr>
                        </m:ctrlPr>
                      </m:sSubPr>
                      <m:e>
                        <m:r>
                          <a:rPr lang="ar-AE" sz="1800" i="1">
                            <a:solidFill>
                              <a:schemeClr val="tx1"/>
                            </a:solidFill>
                            <a:latin typeface="Cambria Math" panose="02040503050406030204" pitchFamily="18" charset="0"/>
                          </a:rPr>
                          <m:t>𝛽</m:t>
                        </m:r>
                      </m:e>
                      <m:sub>
                        <m:r>
                          <a:rPr lang="ar-AE" sz="1800" i="1">
                            <a:solidFill>
                              <a:schemeClr val="tx1"/>
                            </a:solidFill>
                            <a:latin typeface="Cambria Math" panose="02040503050406030204" pitchFamily="18" charset="0"/>
                          </a:rPr>
                          <m:t>1</m:t>
                        </m:r>
                      </m:sub>
                    </m:sSub>
                  </m:oMath>
                </a14:m>
                <a:r>
                  <a:rPr lang="ar-AE" sz="1800" dirty="0">
                    <a:solidFill>
                      <a:schemeClr val="tx1"/>
                    </a:solidFill>
                    <a:latin typeface="Bookman Old Style" panose="02050604050505020204" pitchFamily="18" charset="0"/>
                  </a:rPr>
                  <a:t>, </a:t>
                </a:r>
                <a14:m>
                  <m:oMath xmlns:m="http://schemas.openxmlformats.org/officeDocument/2006/math">
                    <m:sSub>
                      <m:sSubPr>
                        <m:ctrlPr>
                          <a:rPr lang="ar-AE" sz="1800" i="1">
                            <a:solidFill>
                              <a:schemeClr val="tx1"/>
                            </a:solidFill>
                            <a:latin typeface="Cambria Math" panose="02040503050406030204" pitchFamily="18" charset="0"/>
                          </a:rPr>
                        </m:ctrlPr>
                      </m:sSubPr>
                      <m:e>
                        <m:r>
                          <a:rPr lang="ar-AE" sz="1800" i="1">
                            <a:solidFill>
                              <a:schemeClr val="tx1"/>
                            </a:solidFill>
                            <a:latin typeface="Cambria Math" panose="02040503050406030204" pitchFamily="18" charset="0"/>
                          </a:rPr>
                          <m:t>𝛽</m:t>
                        </m:r>
                      </m:e>
                      <m:sub>
                        <m:r>
                          <a:rPr lang="ar-AE" sz="1800" b="0" i="1" smtClean="0">
                            <a:solidFill>
                              <a:schemeClr val="tx1"/>
                            </a:solidFill>
                            <a:latin typeface="Cambria Math" panose="02040503050406030204" pitchFamily="18" charset="0"/>
                          </a:rPr>
                          <m:t>2</m:t>
                        </m:r>
                      </m:sub>
                    </m:sSub>
                  </m:oMath>
                </a14:m>
                <a:r>
                  <a:rPr lang="ar-AE" sz="1800" dirty="0">
                    <a:solidFill>
                      <a:schemeClr val="tx1"/>
                    </a:solidFill>
                    <a:latin typeface="Bookman Old Style" panose="02050604050505020204" pitchFamily="18" charset="0"/>
                  </a:rPr>
                  <a:t>, </a:t>
                </a:r>
                <a14:m>
                  <m:oMath xmlns:m="http://schemas.openxmlformats.org/officeDocument/2006/math">
                    <m:sSub>
                      <m:sSubPr>
                        <m:ctrlPr>
                          <a:rPr lang="ar-AE" sz="1800" i="1">
                            <a:solidFill>
                              <a:schemeClr val="tx1"/>
                            </a:solidFill>
                            <a:latin typeface="Cambria Math" panose="02040503050406030204" pitchFamily="18" charset="0"/>
                          </a:rPr>
                        </m:ctrlPr>
                      </m:sSubPr>
                      <m:e>
                        <m:r>
                          <a:rPr lang="ar-AE" sz="1800" i="1">
                            <a:solidFill>
                              <a:schemeClr val="tx1"/>
                            </a:solidFill>
                            <a:latin typeface="Cambria Math" panose="02040503050406030204" pitchFamily="18" charset="0"/>
                          </a:rPr>
                          <m:t>𝛽</m:t>
                        </m:r>
                      </m:e>
                      <m:sub>
                        <m:r>
                          <a:rPr lang="ar-AE" sz="1800" b="0" i="1" smtClean="0">
                            <a:solidFill>
                              <a:schemeClr val="tx1"/>
                            </a:solidFill>
                            <a:latin typeface="Cambria Math" panose="02040503050406030204" pitchFamily="18" charset="0"/>
                          </a:rPr>
                          <m:t>3</m:t>
                        </m:r>
                      </m:sub>
                    </m:sSub>
                  </m:oMath>
                </a14:m>
                <a:r>
                  <a:rPr lang="ar-AE" sz="1800" dirty="0">
                    <a:solidFill>
                      <a:schemeClr val="tx1"/>
                    </a:solidFill>
                    <a:latin typeface="Bookman Old Style" panose="02050604050505020204" pitchFamily="18" charset="0"/>
                  </a:rPr>
                  <a:t> </a:t>
                </a:r>
                <a:r>
                  <a:rPr lang="en-GB" sz="1800" dirty="0">
                    <a:solidFill>
                      <a:schemeClr val="tx1"/>
                    </a:solidFill>
                    <a:latin typeface="Bookman Old Style" panose="02050604050505020204" pitchFamily="18" charset="0"/>
                  </a:rPr>
                  <a:t>are unknown coefficient</a:t>
                </a:r>
              </a:p>
              <a:p>
                <a:pPr marL="342900" lvl="4" indent="-342900">
                  <a:lnSpc>
                    <a:spcPct val="90000"/>
                  </a:lnSpc>
                  <a:buClr>
                    <a:srgbClr val="0070C0"/>
                  </a:buClr>
                  <a:buSzPts val="2000"/>
                  <a:buFont typeface="Wingdings" panose="05000000000000000000" pitchFamily="2" charset="2"/>
                  <a:buChar char="Ø"/>
                </a:pPr>
                <a14:m>
                  <m:oMath xmlns:m="http://schemas.openxmlformats.org/officeDocument/2006/math">
                    <m:r>
                      <a:rPr lang="en-GB" sz="1800" i="1">
                        <a:solidFill>
                          <a:schemeClr val="tx1"/>
                        </a:solidFill>
                        <a:latin typeface="Cambria Math" panose="02040503050406030204" pitchFamily="18" charset="0"/>
                      </a:rPr>
                      <m:t>𝜖</m:t>
                    </m:r>
                  </m:oMath>
                </a14:m>
                <a:r>
                  <a:rPr lang="en-GB" sz="1800" dirty="0">
                    <a:solidFill>
                      <a:schemeClr val="tx1"/>
                    </a:solidFill>
                    <a:latin typeface="Bookman Old Style" panose="02050604050505020204" pitchFamily="18" charset="0"/>
                  </a:rPr>
                  <a:t> be the error component</a:t>
                </a:r>
              </a:p>
            </p:txBody>
          </p:sp>
        </mc:Choice>
        <mc:Fallback xmlns="">
          <p:sp>
            <p:nvSpPr>
              <p:cNvPr id="10" name="Google Shape;196;p12">
                <a:extLst>
                  <a:ext uri="{FF2B5EF4-FFF2-40B4-BE49-F238E27FC236}">
                    <a16:creationId xmlns:a16="http://schemas.microsoft.com/office/drawing/2014/main" id="{2C200858-315C-427C-9A16-891C29B8F40D}"/>
                  </a:ext>
                </a:extLst>
              </p:cNvPr>
              <p:cNvSpPr txBox="1">
                <a:spLocks noRot="1" noChangeAspect="1" noMove="1" noResize="1" noEditPoints="1" noAdjustHandles="1" noChangeArrowheads="1" noChangeShapeType="1" noTextEdit="1"/>
              </p:cNvSpPr>
              <p:nvPr/>
            </p:nvSpPr>
            <p:spPr>
              <a:xfrm>
                <a:off x="3089376" y="3199642"/>
                <a:ext cx="5786175" cy="2390622"/>
              </a:xfrm>
              <a:prstGeom prst="rect">
                <a:avLst/>
              </a:prstGeom>
              <a:blipFill>
                <a:blip r:embed="rId3"/>
                <a:stretch>
                  <a:fillRect l="-948" t="-3061" b="-13010"/>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72336A-184B-4D21-8CEC-7BBA35C16FF6}"/>
                  </a:ext>
                </a:extLst>
              </p:cNvPr>
              <p:cNvSpPr txBox="1"/>
              <p:nvPr/>
            </p:nvSpPr>
            <p:spPr>
              <a:xfrm>
                <a:off x="1432927" y="2027909"/>
                <a:ext cx="9556270" cy="404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𝑪𝒓𝒂𝒔𝒉</m:t>
                      </m:r>
                      <m:r>
                        <a:rPr lang="en-GB" sz="2400" b="1" i="1" smtClean="0">
                          <a:latin typeface="Cambria Math" panose="02040503050406030204" pitchFamily="18" charset="0"/>
                        </a:rPr>
                        <m:t> </m:t>
                      </m:r>
                      <m:r>
                        <a:rPr lang="en-GB" sz="2400" b="1" i="1" smtClean="0">
                          <a:latin typeface="Cambria Math" panose="02040503050406030204" pitchFamily="18" charset="0"/>
                        </a:rPr>
                        <m:t>𝑹𝒊𝒔𝒌</m:t>
                      </m:r>
                      <m:r>
                        <a:rPr lang="en-GB" sz="2400" b="0" i="1" smtClean="0">
                          <a:latin typeface="Cambria Math" panose="02040503050406030204" pitchFamily="18" charset="0"/>
                        </a:rPr>
                        <m:t>=</m:t>
                      </m:r>
                      <m:r>
                        <a:rPr lang="en-GB" sz="2400" b="0" i="1" smtClean="0">
                          <a:latin typeface="Cambria Math" panose="02040503050406030204" pitchFamily="18" charset="0"/>
                        </a:rPr>
                        <m:t>𝛼</m:t>
                      </m:r>
                      <m:r>
                        <a:rPr lang="en-GB" sz="2400" b="0" i="1" smtClean="0">
                          <a:latin typeface="Cambria Math" panose="02040503050406030204" pitchFamily="18" charset="0"/>
                        </a:rPr>
                        <m:t>+</m:t>
                      </m:r>
                      <m:r>
                        <a:rPr lang="en-GB" sz="2400" b="0" i="1" smtClean="0">
                          <a:latin typeface="Cambria Math" panose="02040503050406030204" pitchFamily="18" charset="0"/>
                        </a:rPr>
                        <m:t>𝐹𝐸</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𝑀𝐸</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𝑓𝑖𝑟𝑚</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𝛽</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𝑃𝑜𝑠𝑡</m:t>
                      </m:r>
                      <m:r>
                        <a:rPr lang="en-GB" sz="2400" b="0" i="1" smtClean="0">
                          <a:latin typeface="Cambria Math" panose="02040503050406030204" pitchFamily="18" charset="0"/>
                        </a:rPr>
                        <m:t>+</m:t>
                      </m:r>
                      <m:sSub>
                        <m:sSubPr>
                          <m:ctrlPr>
                            <a:rPr lang="en-GB" sz="2400" b="0" i="1" smtClean="0">
                              <a:solidFill>
                                <a:srgbClr val="FF0000"/>
                              </a:solidFill>
                              <a:latin typeface="Cambria Math" panose="02040503050406030204" pitchFamily="18" charset="0"/>
                            </a:rPr>
                          </m:ctrlPr>
                        </m:sSubPr>
                        <m:e>
                          <m:r>
                            <a:rPr lang="en-GB" sz="2400" b="0" i="1" smtClean="0">
                              <a:solidFill>
                                <a:srgbClr val="FF0000"/>
                              </a:solidFill>
                              <a:latin typeface="Cambria Math" panose="02040503050406030204" pitchFamily="18" charset="0"/>
                            </a:rPr>
                            <m:t>𝛽</m:t>
                          </m:r>
                        </m:e>
                        <m:sub>
                          <m:r>
                            <a:rPr lang="en-GB" sz="2400" b="0" i="1" smtClean="0">
                              <a:solidFill>
                                <a:srgbClr val="FF0000"/>
                              </a:solidFill>
                              <a:latin typeface="Cambria Math" panose="02040503050406030204" pitchFamily="18" charset="0"/>
                            </a:rPr>
                            <m:t>3</m:t>
                          </m:r>
                        </m:sub>
                      </m:sSub>
                      <m:r>
                        <a:rPr lang="en-GB" sz="2400" b="1" i="1" smtClean="0">
                          <a:latin typeface="Cambria Math" panose="02040503050406030204" pitchFamily="18" charset="0"/>
                        </a:rPr>
                        <m:t>𝑷𝒐𝒔𝒕</m:t>
                      </m:r>
                      <m:r>
                        <a:rPr lang="en-GB" sz="2400" b="1" i="1" smtClean="0">
                          <a:latin typeface="Cambria Math" panose="02040503050406030204" pitchFamily="18" charset="0"/>
                        </a:rPr>
                        <m:t>∗</m:t>
                      </m:r>
                      <m:r>
                        <a:rPr lang="en-GB" sz="2400" b="1" i="1" smtClean="0">
                          <a:latin typeface="Cambria Math" panose="02040503050406030204" pitchFamily="18" charset="0"/>
                        </a:rPr>
                        <m:t>𝑴𝑬</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𝑺</m:t>
                          </m:r>
                        </m:e>
                        <m:sub>
                          <m:r>
                            <a:rPr lang="en-GB" sz="2400" b="1" i="1" smtClean="0">
                              <a:latin typeface="Cambria Math" panose="02040503050406030204" pitchFamily="18" charset="0"/>
                            </a:rPr>
                            <m:t>𝒇𝒊𝒓𝒎</m:t>
                          </m:r>
                        </m:sub>
                      </m:sSub>
                      <m:r>
                        <a:rPr lang="en-GB" sz="2400" b="0" i="1" smtClean="0">
                          <a:latin typeface="Cambria Math" panose="02040503050406030204" pitchFamily="18" charset="0"/>
                        </a:rPr>
                        <m:t>+</m:t>
                      </m:r>
                      <m:r>
                        <a:rPr lang="en-GB" sz="2400" b="0" i="1" smtClean="0">
                          <a:latin typeface="Cambria Math" panose="02040503050406030204" pitchFamily="18" charset="0"/>
                        </a:rPr>
                        <m:t>𝜖</m:t>
                      </m:r>
                    </m:oMath>
                  </m:oMathPara>
                </a14:m>
                <a:endParaRPr lang="en-IN" sz="2400" dirty="0"/>
              </a:p>
            </p:txBody>
          </p:sp>
        </mc:Choice>
        <mc:Fallback>
          <p:sp>
            <p:nvSpPr>
              <p:cNvPr id="4" name="TextBox 3">
                <a:extLst>
                  <a:ext uri="{FF2B5EF4-FFF2-40B4-BE49-F238E27FC236}">
                    <a16:creationId xmlns:a16="http://schemas.microsoft.com/office/drawing/2014/main" id="{1372336A-184B-4D21-8CEC-7BBA35C16FF6}"/>
                  </a:ext>
                </a:extLst>
              </p:cNvPr>
              <p:cNvSpPr txBox="1">
                <a:spLocks noRot="1" noChangeAspect="1" noMove="1" noResize="1" noEditPoints="1" noAdjustHandles="1" noChangeArrowheads="1" noChangeShapeType="1" noTextEdit="1"/>
              </p:cNvSpPr>
              <p:nvPr/>
            </p:nvSpPr>
            <p:spPr>
              <a:xfrm>
                <a:off x="1432927" y="2027909"/>
                <a:ext cx="9556270" cy="404341"/>
              </a:xfrm>
              <a:prstGeom prst="rect">
                <a:avLst/>
              </a:prstGeom>
              <a:blipFill>
                <a:blip r:embed="rId4"/>
                <a:stretch>
                  <a:fillRect l="-255" b="-25758"/>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95D98BFD-0B5B-4210-AF15-8EFEB49B8466}"/>
              </a:ext>
            </a:extLst>
          </p:cNvPr>
          <p:cNvSpPr/>
          <p:nvPr/>
        </p:nvSpPr>
        <p:spPr>
          <a:xfrm>
            <a:off x="2290760" y="2726662"/>
            <a:ext cx="973343" cy="341632"/>
          </a:xfrm>
          <a:prstGeom prst="rect">
            <a:avLst/>
          </a:prstGeom>
        </p:spPr>
        <p:txBody>
          <a:bodyPr wrap="none">
            <a:spAutoFit/>
          </a:bodyPr>
          <a:lstStyle/>
          <a:p>
            <a:pPr lvl="0">
              <a:lnSpc>
                <a:spcPct val="90000"/>
              </a:lnSpc>
              <a:buClr>
                <a:srgbClr val="0070C0"/>
              </a:buClr>
              <a:buSzPts val="2000"/>
            </a:pPr>
            <a:r>
              <a:rPr lang="en-GB" sz="1800" dirty="0">
                <a:solidFill>
                  <a:schemeClr val="tx1"/>
                </a:solidFill>
                <a:latin typeface="Bookman Old Style" panose="02050604050505020204" pitchFamily="18" charset="0"/>
                <a:ea typeface="Bookman Old Style"/>
                <a:cs typeface="Bookman Old Style"/>
                <a:sym typeface="Bookman Old Style"/>
              </a:rPr>
              <a:t>Where,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pic>
        <p:nvPicPr>
          <p:cNvPr id="6" name="Picture 5">
            <a:extLst>
              <a:ext uri="{FF2B5EF4-FFF2-40B4-BE49-F238E27FC236}">
                <a16:creationId xmlns:a16="http://schemas.microsoft.com/office/drawing/2014/main" id="{0627A54E-B66A-4475-93F5-E9E9488D42DB}"/>
              </a:ext>
            </a:extLst>
          </p:cNvPr>
          <p:cNvPicPr>
            <a:picLocks noChangeAspect="1"/>
          </p:cNvPicPr>
          <p:nvPr/>
        </p:nvPicPr>
        <p:blipFill>
          <a:blip r:embed="rId3"/>
          <a:stretch>
            <a:fillRect/>
          </a:stretch>
        </p:blipFill>
        <p:spPr>
          <a:xfrm>
            <a:off x="4668916" y="1776982"/>
            <a:ext cx="6676747" cy="3340275"/>
          </a:xfrm>
          <a:prstGeom prst="rect">
            <a:avLst/>
          </a:prstGeom>
        </p:spPr>
      </p:pic>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Result I</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93" name="Google Shape;193;p12"/>
          <p:cNvSpPr txBox="1">
            <a:spLocks noGrp="1"/>
          </p:cNvSpPr>
          <p:nvPr>
            <p:ph type="body" idx="1"/>
          </p:nvPr>
        </p:nvSpPr>
        <p:spPr>
          <a:xfrm>
            <a:off x="838200" y="1343028"/>
            <a:ext cx="10515600" cy="6455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IN" sz="2000" dirty="0">
                <a:solidFill>
                  <a:srgbClr val="0070C0"/>
                </a:solidFill>
                <a:latin typeface="Bookman Old Style"/>
                <a:ea typeface="Bookman Old Style"/>
                <a:cs typeface="Bookman Old Style"/>
                <a:sym typeface="Bookman Old Style"/>
              </a:rPr>
              <a:t>NSKEW</a:t>
            </a:r>
          </a:p>
          <a:p>
            <a:pPr marL="0" lvl="0" indent="0" algn="l" rtl="0">
              <a:lnSpc>
                <a:spcPct val="90000"/>
              </a:lnSpc>
              <a:spcBef>
                <a:spcPts val="0"/>
              </a:spcBef>
              <a:spcAft>
                <a:spcPts val="0"/>
              </a:spcAft>
              <a:buClr>
                <a:srgbClr val="0070C0"/>
              </a:buClr>
              <a:buSzPts val="2000"/>
              <a:buNone/>
            </a:pPr>
            <a:r>
              <a:rPr lang="en-GB" sz="2000" dirty="0">
                <a:solidFill>
                  <a:srgbClr val="0070C0"/>
                </a:solidFill>
                <a:latin typeface="Bookman Old Style"/>
                <a:sym typeface="Bookman Old Style"/>
              </a:rPr>
              <a:t>(Without Controls)</a:t>
            </a:r>
            <a:endParaRPr dirty="0"/>
          </a:p>
        </p:txBody>
      </p:sp>
      <p:graphicFrame>
        <p:nvGraphicFramePr>
          <p:cNvPr id="8" name="Table 7">
            <a:extLst>
              <a:ext uri="{FF2B5EF4-FFF2-40B4-BE49-F238E27FC236}">
                <a16:creationId xmlns:a16="http://schemas.microsoft.com/office/drawing/2014/main" id="{D1B5EF70-386C-4E37-9FA7-1ED12D2F7DD2}"/>
              </a:ext>
            </a:extLst>
          </p:cNvPr>
          <p:cNvGraphicFramePr>
            <a:graphicFrameLocks noGrp="1"/>
          </p:cNvGraphicFramePr>
          <p:nvPr>
            <p:extLst>
              <p:ext uri="{D42A27DB-BD31-4B8C-83A1-F6EECF244321}">
                <p14:modId xmlns:p14="http://schemas.microsoft.com/office/powerpoint/2010/main" val="2793034483"/>
              </p:ext>
            </p:extLst>
          </p:nvPr>
        </p:nvGraphicFramePr>
        <p:xfrm>
          <a:off x="4677053" y="5126320"/>
          <a:ext cx="6668609" cy="769654"/>
        </p:xfrm>
        <a:graphic>
          <a:graphicData uri="http://schemas.openxmlformats.org/drawingml/2006/table">
            <a:tbl>
              <a:tblPr>
                <a:tableStyleId>{5C22544A-7EE6-4342-B048-85BDC9FD1C3A}</a:tableStyleId>
              </a:tblPr>
              <a:tblGrid>
                <a:gridCol w="1073627">
                  <a:extLst>
                    <a:ext uri="{9D8B030D-6E8A-4147-A177-3AD203B41FA5}">
                      <a16:colId xmlns:a16="http://schemas.microsoft.com/office/drawing/2014/main" val="1258483361"/>
                    </a:ext>
                  </a:extLst>
                </a:gridCol>
                <a:gridCol w="833483">
                  <a:extLst>
                    <a:ext uri="{9D8B030D-6E8A-4147-A177-3AD203B41FA5}">
                      <a16:colId xmlns:a16="http://schemas.microsoft.com/office/drawing/2014/main" val="2938492801"/>
                    </a:ext>
                  </a:extLst>
                </a:gridCol>
                <a:gridCol w="806883">
                  <a:extLst>
                    <a:ext uri="{9D8B030D-6E8A-4147-A177-3AD203B41FA5}">
                      <a16:colId xmlns:a16="http://schemas.microsoft.com/office/drawing/2014/main" val="3303139424"/>
                    </a:ext>
                  </a:extLst>
                </a:gridCol>
                <a:gridCol w="780283">
                  <a:extLst>
                    <a:ext uri="{9D8B030D-6E8A-4147-A177-3AD203B41FA5}">
                      <a16:colId xmlns:a16="http://schemas.microsoft.com/office/drawing/2014/main" val="3816152211"/>
                    </a:ext>
                  </a:extLst>
                </a:gridCol>
                <a:gridCol w="824616">
                  <a:extLst>
                    <a:ext uri="{9D8B030D-6E8A-4147-A177-3AD203B41FA5}">
                      <a16:colId xmlns:a16="http://schemas.microsoft.com/office/drawing/2014/main" val="1324553720"/>
                    </a:ext>
                  </a:extLst>
                </a:gridCol>
                <a:gridCol w="842351">
                  <a:extLst>
                    <a:ext uri="{9D8B030D-6E8A-4147-A177-3AD203B41FA5}">
                      <a16:colId xmlns:a16="http://schemas.microsoft.com/office/drawing/2014/main" val="482236340"/>
                    </a:ext>
                  </a:extLst>
                </a:gridCol>
                <a:gridCol w="762549">
                  <a:extLst>
                    <a:ext uri="{9D8B030D-6E8A-4147-A177-3AD203B41FA5}">
                      <a16:colId xmlns:a16="http://schemas.microsoft.com/office/drawing/2014/main" val="1193632694"/>
                    </a:ext>
                  </a:extLst>
                </a:gridCol>
                <a:gridCol w="744817">
                  <a:extLst>
                    <a:ext uri="{9D8B030D-6E8A-4147-A177-3AD203B41FA5}">
                      <a16:colId xmlns:a16="http://schemas.microsoft.com/office/drawing/2014/main" val="2341574268"/>
                    </a:ext>
                  </a:extLst>
                </a:gridCol>
              </a:tblGrid>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5214893"/>
                  </a:ext>
                </a:extLst>
              </a:tr>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4505152"/>
                  </a:ext>
                </a:extLst>
              </a:tr>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 * 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78044470"/>
                  </a:ext>
                </a:extLst>
              </a:tr>
              <a:tr h="19954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Controls</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58053803"/>
                  </a:ext>
                </a:extLst>
              </a:tr>
            </a:tbl>
          </a:graphicData>
        </a:graphic>
      </p:graphicFrame>
      <p:sp>
        <p:nvSpPr>
          <p:cNvPr id="18" name="Rectangle 17">
            <a:extLst>
              <a:ext uri="{FF2B5EF4-FFF2-40B4-BE49-F238E27FC236}">
                <a16:creationId xmlns:a16="http://schemas.microsoft.com/office/drawing/2014/main" id="{B4A21C3B-46F7-4B44-93C2-43122E44DBD3}"/>
              </a:ext>
            </a:extLst>
          </p:cNvPr>
          <p:cNvSpPr/>
          <p:nvPr/>
        </p:nvSpPr>
        <p:spPr>
          <a:xfrm>
            <a:off x="5703016" y="3802381"/>
            <a:ext cx="5580000" cy="162000"/>
          </a:xfrm>
          <a:prstGeom prst="rect">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193;p12">
            <a:extLst>
              <a:ext uri="{FF2B5EF4-FFF2-40B4-BE49-F238E27FC236}">
                <a16:creationId xmlns:a16="http://schemas.microsoft.com/office/drawing/2014/main" id="{A38B1A24-4FD8-4B04-B870-AF51CE294344}"/>
              </a:ext>
            </a:extLst>
          </p:cNvPr>
          <p:cNvSpPr txBox="1">
            <a:spLocks/>
          </p:cNvSpPr>
          <p:nvPr/>
        </p:nvSpPr>
        <p:spPr>
          <a:xfrm>
            <a:off x="838200" y="2168976"/>
            <a:ext cx="3616354" cy="37269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How much crash risk change?</a:t>
            </a:r>
          </a:p>
          <a:p>
            <a:pPr marL="457200" lvl="1" indent="0">
              <a:spcBef>
                <a:spcPts val="0"/>
              </a:spcBef>
              <a:buClr>
                <a:srgbClr val="0070C0"/>
              </a:buClr>
              <a:buSzPts val="2000"/>
              <a:buNone/>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pPr>
            <a:r>
              <a:rPr lang="en-GB" sz="1200" dirty="0">
                <a:latin typeface="Times New Roman" panose="02020603050405020304" pitchFamily="18" charset="0"/>
                <a:cs typeface="Times New Roman" panose="02020603050405020304" pitchFamily="18" charset="0"/>
              </a:rPr>
              <a:t>On average, during the crisis time crash risk is less than before. But it is not significant.</a:t>
            </a:r>
          </a:p>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Does the time difference in crash risk differ based on the MES measure?</a:t>
            </a:r>
          </a:p>
          <a:p>
            <a:pPr marL="742950" lvl="1" indent="-285750">
              <a:spcBef>
                <a:spcPts val="0"/>
              </a:spcBef>
              <a:buClr>
                <a:srgbClr val="0070C0"/>
              </a:buClr>
              <a:buSzPts val="2000"/>
              <a:buFont typeface="Wingdings" panose="05000000000000000000" pitchFamily="2" charset="2"/>
              <a:buChar char="ü"/>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interaction is significant.</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Crash risk gap is not same for every level of MES.</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Reduction in the crash risk for those firms that took loan from the vulnerable banks.</a:t>
            </a:r>
          </a:p>
        </p:txBody>
      </p:sp>
    </p:spTree>
    <p:extLst>
      <p:ext uri="{BB962C8B-B14F-4D97-AF65-F5344CB8AC3E}">
        <p14:creationId xmlns:p14="http://schemas.microsoft.com/office/powerpoint/2010/main" val="272342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Result II</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93" name="Google Shape;193;p12"/>
          <p:cNvSpPr txBox="1">
            <a:spLocks noGrp="1"/>
          </p:cNvSpPr>
          <p:nvPr>
            <p:ph type="body" idx="1"/>
          </p:nvPr>
        </p:nvSpPr>
        <p:spPr>
          <a:xfrm>
            <a:off x="838200" y="1343028"/>
            <a:ext cx="10515600" cy="6455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IN" sz="2000" dirty="0">
                <a:solidFill>
                  <a:srgbClr val="0070C0"/>
                </a:solidFill>
                <a:latin typeface="Bookman Old Style"/>
                <a:ea typeface="Bookman Old Style"/>
                <a:cs typeface="Bookman Old Style"/>
                <a:sym typeface="Bookman Old Style"/>
              </a:rPr>
              <a:t>NSKEW</a:t>
            </a:r>
          </a:p>
          <a:p>
            <a:pPr marL="0" lvl="0" indent="0" algn="l" rtl="0">
              <a:lnSpc>
                <a:spcPct val="90000"/>
              </a:lnSpc>
              <a:spcBef>
                <a:spcPts val="0"/>
              </a:spcBef>
              <a:spcAft>
                <a:spcPts val="0"/>
              </a:spcAft>
              <a:buClr>
                <a:srgbClr val="0070C0"/>
              </a:buClr>
              <a:buSzPts val="2000"/>
              <a:buNone/>
            </a:pPr>
            <a:r>
              <a:rPr lang="en-GB" sz="2000" dirty="0">
                <a:solidFill>
                  <a:srgbClr val="0070C0"/>
                </a:solidFill>
                <a:latin typeface="Bookman Old Style"/>
                <a:sym typeface="Bookman Old Style"/>
              </a:rPr>
              <a:t>(With Controls)</a:t>
            </a:r>
            <a:endParaRPr dirty="0"/>
          </a:p>
        </p:txBody>
      </p:sp>
      <p:graphicFrame>
        <p:nvGraphicFramePr>
          <p:cNvPr id="8" name="Table 7">
            <a:extLst>
              <a:ext uri="{FF2B5EF4-FFF2-40B4-BE49-F238E27FC236}">
                <a16:creationId xmlns:a16="http://schemas.microsoft.com/office/drawing/2014/main" id="{D1B5EF70-386C-4E37-9FA7-1ED12D2F7DD2}"/>
              </a:ext>
            </a:extLst>
          </p:cNvPr>
          <p:cNvGraphicFramePr>
            <a:graphicFrameLocks noGrp="1"/>
          </p:cNvGraphicFramePr>
          <p:nvPr>
            <p:extLst>
              <p:ext uri="{D42A27DB-BD31-4B8C-83A1-F6EECF244321}">
                <p14:modId xmlns:p14="http://schemas.microsoft.com/office/powerpoint/2010/main" val="563214940"/>
              </p:ext>
            </p:extLst>
          </p:nvPr>
        </p:nvGraphicFramePr>
        <p:xfrm>
          <a:off x="4642284" y="5667153"/>
          <a:ext cx="6676749" cy="771525"/>
        </p:xfrm>
        <a:graphic>
          <a:graphicData uri="http://schemas.openxmlformats.org/drawingml/2006/table">
            <a:tbl>
              <a:tblPr>
                <a:tableStyleId>{5C22544A-7EE6-4342-B048-85BDC9FD1C3A}</a:tableStyleId>
              </a:tblPr>
              <a:tblGrid>
                <a:gridCol w="1074938">
                  <a:extLst>
                    <a:ext uri="{9D8B030D-6E8A-4147-A177-3AD203B41FA5}">
                      <a16:colId xmlns:a16="http://schemas.microsoft.com/office/drawing/2014/main" val="1258483361"/>
                    </a:ext>
                  </a:extLst>
                </a:gridCol>
                <a:gridCol w="834501">
                  <a:extLst>
                    <a:ext uri="{9D8B030D-6E8A-4147-A177-3AD203B41FA5}">
                      <a16:colId xmlns:a16="http://schemas.microsoft.com/office/drawing/2014/main" val="2938492801"/>
                    </a:ext>
                  </a:extLst>
                </a:gridCol>
                <a:gridCol w="807868">
                  <a:extLst>
                    <a:ext uri="{9D8B030D-6E8A-4147-A177-3AD203B41FA5}">
                      <a16:colId xmlns:a16="http://schemas.microsoft.com/office/drawing/2014/main" val="3303139424"/>
                    </a:ext>
                  </a:extLst>
                </a:gridCol>
                <a:gridCol w="781235">
                  <a:extLst>
                    <a:ext uri="{9D8B030D-6E8A-4147-A177-3AD203B41FA5}">
                      <a16:colId xmlns:a16="http://schemas.microsoft.com/office/drawing/2014/main" val="3816152211"/>
                    </a:ext>
                  </a:extLst>
                </a:gridCol>
                <a:gridCol w="825623">
                  <a:extLst>
                    <a:ext uri="{9D8B030D-6E8A-4147-A177-3AD203B41FA5}">
                      <a16:colId xmlns:a16="http://schemas.microsoft.com/office/drawing/2014/main" val="1324553720"/>
                    </a:ext>
                  </a:extLst>
                </a:gridCol>
                <a:gridCol w="843379">
                  <a:extLst>
                    <a:ext uri="{9D8B030D-6E8A-4147-A177-3AD203B41FA5}">
                      <a16:colId xmlns:a16="http://schemas.microsoft.com/office/drawing/2014/main" val="482236340"/>
                    </a:ext>
                  </a:extLst>
                </a:gridCol>
                <a:gridCol w="763479">
                  <a:extLst>
                    <a:ext uri="{9D8B030D-6E8A-4147-A177-3AD203B41FA5}">
                      <a16:colId xmlns:a16="http://schemas.microsoft.com/office/drawing/2014/main" val="1193632694"/>
                    </a:ext>
                  </a:extLst>
                </a:gridCol>
                <a:gridCol w="745726">
                  <a:extLst>
                    <a:ext uri="{9D8B030D-6E8A-4147-A177-3AD203B41FA5}">
                      <a16:colId xmlns:a16="http://schemas.microsoft.com/office/drawing/2014/main" val="2341574268"/>
                    </a:ext>
                  </a:extLst>
                </a:gridCol>
              </a:tblGrid>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5214893"/>
                  </a:ext>
                </a:extLst>
              </a:tr>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4505152"/>
                  </a:ext>
                </a:extLst>
              </a:tr>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 * 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78044470"/>
                  </a:ext>
                </a:extLst>
              </a:tr>
              <a:tr h="200025">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Controls</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58053803"/>
                  </a:ext>
                </a:extLst>
              </a:tr>
            </a:tbl>
          </a:graphicData>
        </a:graphic>
      </p:graphicFrame>
      <p:grpSp>
        <p:nvGrpSpPr>
          <p:cNvPr id="9" name="Group 8">
            <a:extLst>
              <a:ext uri="{FF2B5EF4-FFF2-40B4-BE49-F238E27FC236}">
                <a16:creationId xmlns:a16="http://schemas.microsoft.com/office/drawing/2014/main" id="{D54EA74D-824B-4542-9F94-5C75563241A7}"/>
              </a:ext>
            </a:extLst>
          </p:cNvPr>
          <p:cNvGrpSpPr/>
          <p:nvPr/>
        </p:nvGrpSpPr>
        <p:grpSpPr>
          <a:xfrm>
            <a:off x="4642284" y="1191478"/>
            <a:ext cx="6676747" cy="4475043"/>
            <a:chOff x="2815517" y="1298639"/>
            <a:chExt cx="6676747" cy="4475043"/>
          </a:xfrm>
        </p:grpSpPr>
        <p:pic>
          <p:nvPicPr>
            <p:cNvPr id="6" name="Picture 5">
              <a:extLst>
                <a:ext uri="{FF2B5EF4-FFF2-40B4-BE49-F238E27FC236}">
                  <a16:creationId xmlns:a16="http://schemas.microsoft.com/office/drawing/2014/main" id="{0627A54E-B66A-4475-93F5-E9E9488D42DB}"/>
                </a:ext>
              </a:extLst>
            </p:cNvPr>
            <p:cNvPicPr>
              <a:picLocks noChangeAspect="1"/>
            </p:cNvPicPr>
            <p:nvPr/>
          </p:nvPicPr>
          <p:blipFill rotWithShape="1">
            <a:blip r:embed="rId3"/>
            <a:srcRect r="2013"/>
            <a:stretch/>
          </p:blipFill>
          <p:spPr>
            <a:xfrm>
              <a:off x="2815517" y="1298639"/>
              <a:ext cx="6676747" cy="4475043"/>
            </a:xfrm>
            <a:prstGeom prst="rect">
              <a:avLst/>
            </a:prstGeom>
          </p:spPr>
        </p:pic>
        <p:sp>
          <p:nvSpPr>
            <p:cNvPr id="18" name="Rectangle 17">
              <a:extLst>
                <a:ext uri="{FF2B5EF4-FFF2-40B4-BE49-F238E27FC236}">
                  <a16:creationId xmlns:a16="http://schemas.microsoft.com/office/drawing/2014/main" id="{B4A21C3B-46F7-4B44-93C2-43122E44DBD3}"/>
                </a:ext>
              </a:extLst>
            </p:cNvPr>
            <p:cNvSpPr/>
            <p:nvPr/>
          </p:nvSpPr>
          <p:spPr>
            <a:xfrm>
              <a:off x="3884639" y="4433268"/>
              <a:ext cx="5580000" cy="162000"/>
            </a:xfrm>
            <a:prstGeom prst="rect">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Google Shape;193;p12">
            <a:extLst>
              <a:ext uri="{FF2B5EF4-FFF2-40B4-BE49-F238E27FC236}">
                <a16:creationId xmlns:a16="http://schemas.microsoft.com/office/drawing/2014/main" id="{02D679A7-7852-4748-84B0-04C82EEE8A19}"/>
              </a:ext>
            </a:extLst>
          </p:cNvPr>
          <p:cNvSpPr txBox="1">
            <a:spLocks/>
          </p:cNvSpPr>
          <p:nvPr/>
        </p:nvSpPr>
        <p:spPr>
          <a:xfrm>
            <a:off x="838200" y="2168976"/>
            <a:ext cx="3616354" cy="37269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How much crash risk change?</a:t>
            </a:r>
          </a:p>
          <a:p>
            <a:pPr marL="457200" lvl="1" indent="0">
              <a:spcBef>
                <a:spcPts val="0"/>
              </a:spcBef>
              <a:buClr>
                <a:srgbClr val="0070C0"/>
              </a:buClr>
              <a:buSzPts val="2000"/>
              <a:buNone/>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pPr>
            <a:r>
              <a:rPr lang="en-GB" sz="1200" dirty="0">
                <a:latin typeface="Times New Roman" panose="02020603050405020304" pitchFamily="18" charset="0"/>
                <a:cs typeface="Times New Roman" panose="02020603050405020304" pitchFamily="18" charset="0"/>
              </a:rPr>
              <a:t>On average, after the crisis time crash risk is less than before. But it is not significant.</a:t>
            </a:r>
          </a:p>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Does the time difference in crash risk differ based on the MES measure?</a:t>
            </a:r>
          </a:p>
          <a:p>
            <a:pPr marL="742950" lvl="1" indent="-285750">
              <a:spcBef>
                <a:spcPts val="0"/>
              </a:spcBef>
              <a:buClr>
                <a:srgbClr val="0070C0"/>
              </a:buClr>
              <a:buSzPts val="2000"/>
              <a:buFont typeface="Wingdings" panose="05000000000000000000" pitchFamily="2" charset="2"/>
              <a:buChar char="ü"/>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interaction is significant.</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Crash risk gap is not same for every level of MES.</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Reduction in the crash risk for those firms that took loan from the vulnerable banks.</a:t>
            </a:r>
          </a:p>
        </p:txBody>
      </p:sp>
    </p:spTree>
    <p:extLst>
      <p:ext uri="{BB962C8B-B14F-4D97-AF65-F5344CB8AC3E}">
        <p14:creationId xmlns:p14="http://schemas.microsoft.com/office/powerpoint/2010/main" val="331488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pic>
        <p:nvPicPr>
          <p:cNvPr id="6" name="Picture 5">
            <a:extLst>
              <a:ext uri="{FF2B5EF4-FFF2-40B4-BE49-F238E27FC236}">
                <a16:creationId xmlns:a16="http://schemas.microsoft.com/office/drawing/2014/main" id="{0627A54E-B66A-4475-93F5-E9E9488D42DB}"/>
              </a:ext>
            </a:extLst>
          </p:cNvPr>
          <p:cNvPicPr>
            <a:picLocks noChangeAspect="1"/>
          </p:cNvPicPr>
          <p:nvPr/>
        </p:nvPicPr>
        <p:blipFill>
          <a:blip r:embed="rId3"/>
          <a:stretch>
            <a:fillRect/>
          </a:stretch>
        </p:blipFill>
        <p:spPr>
          <a:xfrm>
            <a:off x="4642284" y="1733799"/>
            <a:ext cx="6676747" cy="3391665"/>
          </a:xfrm>
          <a:prstGeom prst="rect">
            <a:avLst/>
          </a:prstGeom>
        </p:spPr>
      </p:pic>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Result III</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93" name="Google Shape;193;p12"/>
          <p:cNvSpPr txBox="1">
            <a:spLocks noGrp="1"/>
          </p:cNvSpPr>
          <p:nvPr>
            <p:ph type="body" idx="1"/>
          </p:nvPr>
        </p:nvSpPr>
        <p:spPr>
          <a:xfrm>
            <a:off x="838200" y="1343028"/>
            <a:ext cx="10515600" cy="6455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GB" sz="2000" dirty="0">
                <a:solidFill>
                  <a:srgbClr val="0070C0"/>
                </a:solidFill>
                <a:latin typeface="Bookman Old Style"/>
                <a:ea typeface="Bookman Old Style"/>
                <a:cs typeface="Bookman Old Style"/>
                <a:sym typeface="Bookman Old Style"/>
              </a:rPr>
              <a:t>DUVOL</a:t>
            </a:r>
            <a:endParaRPr lang="en-IN" sz="2000" dirty="0">
              <a:solidFill>
                <a:srgbClr val="0070C0"/>
              </a:solidFill>
              <a:latin typeface="Bookman Old Style"/>
              <a:ea typeface="Bookman Old Style"/>
              <a:cs typeface="Bookman Old Style"/>
              <a:sym typeface="Bookman Old Style"/>
            </a:endParaRPr>
          </a:p>
          <a:p>
            <a:pPr marL="0" lvl="0" indent="0" algn="l" rtl="0">
              <a:lnSpc>
                <a:spcPct val="90000"/>
              </a:lnSpc>
              <a:spcBef>
                <a:spcPts val="0"/>
              </a:spcBef>
              <a:spcAft>
                <a:spcPts val="0"/>
              </a:spcAft>
              <a:buClr>
                <a:srgbClr val="0070C0"/>
              </a:buClr>
              <a:buSzPts val="2000"/>
              <a:buNone/>
            </a:pPr>
            <a:r>
              <a:rPr lang="en-GB" sz="2000" dirty="0">
                <a:solidFill>
                  <a:srgbClr val="0070C0"/>
                </a:solidFill>
                <a:latin typeface="Bookman Old Style"/>
                <a:sym typeface="Bookman Old Style"/>
              </a:rPr>
              <a:t>(Without Controls)</a:t>
            </a:r>
            <a:endParaRPr dirty="0"/>
          </a:p>
        </p:txBody>
      </p:sp>
      <p:sp>
        <p:nvSpPr>
          <p:cNvPr id="18" name="Rectangle 17">
            <a:extLst>
              <a:ext uri="{FF2B5EF4-FFF2-40B4-BE49-F238E27FC236}">
                <a16:creationId xmlns:a16="http://schemas.microsoft.com/office/drawing/2014/main" id="{B4A21C3B-46F7-4B44-93C2-43122E44DBD3}"/>
              </a:ext>
            </a:extLst>
          </p:cNvPr>
          <p:cNvSpPr/>
          <p:nvPr/>
        </p:nvSpPr>
        <p:spPr>
          <a:xfrm>
            <a:off x="5703016" y="3792529"/>
            <a:ext cx="5580000" cy="162000"/>
          </a:xfrm>
          <a:prstGeom prst="rect">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56502EC5-5638-4E31-912E-2F58181699DD}"/>
              </a:ext>
            </a:extLst>
          </p:cNvPr>
          <p:cNvGraphicFramePr>
            <a:graphicFrameLocks noGrp="1"/>
          </p:cNvGraphicFramePr>
          <p:nvPr>
            <p:extLst>
              <p:ext uri="{D42A27DB-BD31-4B8C-83A1-F6EECF244321}">
                <p14:modId xmlns:p14="http://schemas.microsoft.com/office/powerpoint/2010/main" val="233046988"/>
              </p:ext>
            </p:extLst>
          </p:nvPr>
        </p:nvGraphicFramePr>
        <p:xfrm>
          <a:off x="4650419" y="5126320"/>
          <a:ext cx="6668609" cy="769654"/>
        </p:xfrm>
        <a:graphic>
          <a:graphicData uri="http://schemas.openxmlformats.org/drawingml/2006/table">
            <a:tbl>
              <a:tblPr>
                <a:tableStyleId>{5C22544A-7EE6-4342-B048-85BDC9FD1C3A}</a:tableStyleId>
              </a:tblPr>
              <a:tblGrid>
                <a:gridCol w="1073627">
                  <a:extLst>
                    <a:ext uri="{9D8B030D-6E8A-4147-A177-3AD203B41FA5}">
                      <a16:colId xmlns:a16="http://schemas.microsoft.com/office/drawing/2014/main" val="1258483361"/>
                    </a:ext>
                  </a:extLst>
                </a:gridCol>
                <a:gridCol w="833483">
                  <a:extLst>
                    <a:ext uri="{9D8B030D-6E8A-4147-A177-3AD203B41FA5}">
                      <a16:colId xmlns:a16="http://schemas.microsoft.com/office/drawing/2014/main" val="2938492801"/>
                    </a:ext>
                  </a:extLst>
                </a:gridCol>
                <a:gridCol w="806883">
                  <a:extLst>
                    <a:ext uri="{9D8B030D-6E8A-4147-A177-3AD203B41FA5}">
                      <a16:colId xmlns:a16="http://schemas.microsoft.com/office/drawing/2014/main" val="3303139424"/>
                    </a:ext>
                  </a:extLst>
                </a:gridCol>
                <a:gridCol w="780283">
                  <a:extLst>
                    <a:ext uri="{9D8B030D-6E8A-4147-A177-3AD203B41FA5}">
                      <a16:colId xmlns:a16="http://schemas.microsoft.com/office/drawing/2014/main" val="3816152211"/>
                    </a:ext>
                  </a:extLst>
                </a:gridCol>
                <a:gridCol w="824616">
                  <a:extLst>
                    <a:ext uri="{9D8B030D-6E8A-4147-A177-3AD203B41FA5}">
                      <a16:colId xmlns:a16="http://schemas.microsoft.com/office/drawing/2014/main" val="1324553720"/>
                    </a:ext>
                  </a:extLst>
                </a:gridCol>
                <a:gridCol w="842351">
                  <a:extLst>
                    <a:ext uri="{9D8B030D-6E8A-4147-A177-3AD203B41FA5}">
                      <a16:colId xmlns:a16="http://schemas.microsoft.com/office/drawing/2014/main" val="482236340"/>
                    </a:ext>
                  </a:extLst>
                </a:gridCol>
                <a:gridCol w="762549">
                  <a:extLst>
                    <a:ext uri="{9D8B030D-6E8A-4147-A177-3AD203B41FA5}">
                      <a16:colId xmlns:a16="http://schemas.microsoft.com/office/drawing/2014/main" val="1193632694"/>
                    </a:ext>
                  </a:extLst>
                </a:gridCol>
                <a:gridCol w="744817">
                  <a:extLst>
                    <a:ext uri="{9D8B030D-6E8A-4147-A177-3AD203B41FA5}">
                      <a16:colId xmlns:a16="http://schemas.microsoft.com/office/drawing/2014/main" val="2341574268"/>
                    </a:ext>
                  </a:extLst>
                </a:gridCol>
              </a:tblGrid>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5214893"/>
                  </a:ext>
                </a:extLst>
              </a:tr>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4505152"/>
                  </a:ext>
                </a:extLst>
              </a:tr>
              <a:tr h="190038">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 * 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78044470"/>
                  </a:ext>
                </a:extLst>
              </a:tr>
              <a:tr h="19954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Controls</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58053803"/>
                  </a:ext>
                </a:extLst>
              </a:tr>
            </a:tbl>
          </a:graphicData>
        </a:graphic>
      </p:graphicFrame>
      <p:sp>
        <p:nvSpPr>
          <p:cNvPr id="8" name="Google Shape;193;p12">
            <a:extLst>
              <a:ext uri="{FF2B5EF4-FFF2-40B4-BE49-F238E27FC236}">
                <a16:creationId xmlns:a16="http://schemas.microsoft.com/office/drawing/2014/main" id="{BD514978-FC0E-4B21-9473-8A4D6FFCE4C7}"/>
              </a:ext>
            </a:extLst>
          </p:cNvPr>
          <p:cNvSpPr txBox="1">
            <a:spLocks/>
          </p:cNvSpPr>
          <p:nvPr/>
        </p:nvSpPr>
        <p:spPr>
          <a:xfrm>
            <a:off x="838200" y="2168976"/>
            <a:ext cx="3616354" cy="37269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How much crash risk change?</a:t>
            </a:r>
          </a:p>
          <a:p>
            <a:pPr marL="457200" lvl="1" indent="0">
              <a:spcBef>
                <a:spcPts val="0"/>
              </a:spcBef>
              <a:buClr>
                <a:srgbClr val="0070C0"/>
              </a:buClr>
              <a:buSzPts val="2000"/>
              <a:buNone/>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pPr>
            <a:r>
              <a:rPr lang="en-GB" sz="1200" dirty="0">
                <a:latin typeface="Times New Roman" panose="02020603050405020304" pitchFamily="18" charset="0"/>
                <a:cs typeface="Times New Roman" panose="02020603050405020304" pitchFamily="18" charset="0"/>
              </a:rPr>
              <a:t>On average, after the crisis time crash risk is more than before. But it is not significant.</a:t>
            </a:r>
          </a:p>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Does the time difference in crash risk differ based on the MES measure?</a:t>
            </a:r>
          </a:p>
          <a:p>
            <a:pPr marL="742950" lvl="1" indent="-285750">
              <a:spcBef>
                <a:spcPts val="0"/>
              </a:spcBef>
              <a:buClr>
                <a:srgbClr val="0070C0"/>
              </a:buClr>
              <a:buSzPts val="2000"/>
              <a:buFont typeface="Wingdings" panose="05000000000000000000" pitchFamily="2" charset="2"/>
              <a:buChar char="ü"/>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interaction is significant.</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Crash risk gap is not same for every level of MES.</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Reduction in the crash risk for those firms that took loan from the vulnerable banks.</a:t>
            </a:r>
          </a:p>
        </p:txBody>
      </p:sp>
    </p:spTree>
    <p:extLst>
      <p:ext uri="{BB962C8B-B14F-4D97-AF65-F5344CB8AC3E}">
        <p14:creationId xmlns:p14="http://schemas.microsoft.com/office/powerpoint/2010/main" val="341814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Result IV</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193" name="Google Shape;193;p12"/>
          <p:cNvSpPr txBox="1">
            <a:spLocks noGrp="1"/>
          </p:cNvSpPr>
          <p:nvPr>
            <p:ph type="body" idx="1"/>
          </p:nvPr>
        </p:nvSpPr>
        <p:spPr>
          <a:xfrm>
            <a:off x="838200" y="1343028"/>
            <a:ext cx="10515600" cy="6455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000"/>
              <a:buNone/>
            </a:pPr>
            <a:r>
              <a:rPr lang="en-IN" sz="2000" dirty="0">
                <a:solidFill>
                  <a:srgbClr val="0070C0"/>
                </a:solidFill>
                <a:latin typeface="Bookman Old Style"/>
                <a:ea typeface="Bookman Old Style"/>
                <a:cs typeface="Bookman Old Style"/>
                <a:sym typeface="Bookman Old Style"/>
              </a:rPr>
              <a:t>DUVOL</a:t>
            </a:r>
          </a:p>
          <a:p>
            <a:pPr marL="0" lvl="0" indent="0" algn="l" rtl="0">
              <a:lnSpc>
                <a:spcPct val="90000"/>
              </a:lnSpc>
              <a:spcBef>
                <a:spcPts val="0"/>
              </a:spcBef>
              <a:spcAft>
                <a:spcPts val="0"/>
              </a:spcAft>
              <a:buClr>
                <a:srgbClr val="0070C0"/>
              </a:buClr>
              <a:buSzPts val="2000"/>
              <a:buNone/>
            </a:pPr>
            <a:r>
              <a:rPr lang="en-GB" sz="2000" dirty="0">
                <a:solidFill>
                  <a:srgbClr val="0070C0"/>
                </a:solidFill>
                <a:latin typeface="Bookman Old Style"/>
                <a:sym typeface="Bookman Old Style"/>
              </a:rPr>
              <a:t>(With Controls)</a:t>
            </a:r>
            <a:endParaRPr dirty="0"/>
          </a:p>
        </p:txBody>
      </p:sp>
      <p:pic>
        <p:nvPicPr>
          <p:cNvPr id="6" name="Picture 5">
            <a:extLst>
              <a:ext uri="{FF2B5EF4-FFF2-40B4-BE49-F238E27FC236}">
                <a16:creationId xmlns:a16="http://schemas.microsoft.com/office/drawing/2014/main" id="{0627A54E-B66A-4475-93F5-E9E9488D42DB}"/>
              </a:ext>
            </a:extLst>
          </p:cNvPr>
          <p:cNvPicPr>
            <a:picLocks noChangeAspect="1"/>
          </p:cNvPicPr>
          <p:nvPr/>
        </p:nvPicPr>
        <p:blipFill>
          <a:blip r:embed="rId3"/>
          <a:stretch>
            <a:fillRect/>
          </a:stretch>
        </p:blipFill>
        <p:spPr>
          <a:xfrm>
            <a:off x="4642284" y="1210581"/>
            <a:ext cx="6676747" cy="4438101"/>
          </a:xfrm>
          <a:prstGeom prst="rect">
            <a:avLst/>
          </a:prstGeom>
        </p:spPr>
      </p:pic>
      <p:sp>
        <p:nvSpPr>
          <p:cNvPr id="18" name="Rectangle 17">
            <a:extLst>
              <a:ext uri="{FF2B5EF4-FFF2-40B4-BE49-F238E27FC236}">
                <a16:creationId xmlns:a16="http://schemas.microsoft.com/office/drawing/2014/main" id="{B4A21C3B-46F7-4B44-93C2-43122E44DBD3}"/>
              </a:ext>
            </a:extLst>
          </p:cNvPr>
          <p:cNvSpPr/>
          <p:nvPr/>
        </p:nvSpPr>
        <p:spPr>
          <a:xfrm>
            <a:off x="5703016" y="4335044"/>
            <a:ext cx="5580000" cy="162000"/>
          </a:xfrm>
          <a:prstGeom prst="rect">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78073044-BE38-441E-9939-9115942E46E9}"/>
              </a:ext>
            </a:extLst>
          </p:cNvPr>
          <p:cNvGraphicFramePr>
            <a:graphicFrameLocks noGrp="1"/>
          </p:cNvGraphicFramePr>
          <p:nvPr>
            <p:extLst>
              <p:ext uri="{D42A27DB-BD31-4B8C-83A1-F6EECF244321}">
                <p14:modId xmlns:p14="http://schemas.microsoft.com/office/powerpoint/2010/main" val="2893219117"/>
              </p:ext>
            </p:extLst>
          </p:nvPr>
        </p:nvGraphicFramePr>
        <p:xfrm>
          <a:off x="4642284" y="5649397"/>
          <a:ext cx="6676749" cy="771525"/>
        </p:xfrm>
        <a:graphic>
          <a:graphicData uri="http://schemas.openxmlformats.org/drawingml/2006/table">
            <a:tbl>
              <a:tblPr>
                <a:tableStyleId>{5C22544A-7EE6-4342-B048-85BDC9FD1C3A}</a:tableStyleId>
              </a:tblPr>
              <a:tblGrid>
                <a:gridCol w="1074938">
                  <a:extLst>
                    <a:ext uri="{9D8B030D-6E8A-4147-A177-3AD203B41FA5}">
                      <a16:colId xmlns:a16="http://schemas.microsoft.com/office/drawing/2014/main" val="1258483361"/>
                    </a:ext>
                  </a:extLst>
                </a:gridCol>
                <a:gridCol w="834501">
                  <a:extLst>
                    <a:ext uri="{9D8B030D-6E8A-4147-A177-3AD203B41FA5}">
                      <a16:colId xmlns:a16="http://schemas.microsoft.com/office/drawing/2014/main" val="2938492801"/>
                    </a:ext>
                  </a:extLst>
                </a:gridCol>
                <a:gridCol w="807868">
                  <a:extLst>
                    <a:ext uri="{9D8B030D-6E8A-4147-A177-3AD203B41FA5}">
                      <a16:colId xmlns:a16="http://schemas.microsoft.com/office/drawing/2014/main" val="3303139424"/>
                    </a:ext>
                  </a:extLst>
                </a:gridCol>
                <a:gridCol w="781235">
                  <a:extLst>
                    <a:ext uri="{9D8B030D-6E8A-4147-A177-3AD203B41FA5}">
                      <a16:colId xmlns:a16="http://schemas.microsoft.com/office/drawing/2014/main" val="3816152211"/>
                    </a:ext>
                  </a:extLst>
                </a:gridCol>
                <a:gridCol w="825623">
                  <a:extLst>
                    <a:ext uri="{9D8B030D-6E8A-4147-A177-3AD203B41FA5}">
                      <a16:colId xmlns:a16="http://schemas.microsoft.com/office/drawing/2014/main" val="1324553720"/>
                    </a:ext>
                  </a:extLst>
                </a:gridCol>
                <a:gridCol w="843379">
                  <a:extLst>
                    <a:ext uri="{9D8B030D-6E8A-4147-A177-3AD203B41FA5}">
                      <a16:colId xmlns:a16="http://schemas.microsoft.com/office/drawing/2014/main" val="482236340"/>
                    </a:ext>
                  </a:extLst>
                </a:gridCol>
                <a:gridCol w="763479">
                  <a:extLst>
                    <a:ext uri="{9D8B030D-6E8A-4147-A177-3AD203B41FA5}">
                      <a16:colId xmlns:a16="http://schemas.microsoft.com/office/drawing/2014/main" val="1193632694"/>
                    </a:ext>
                  </a:extLst>
                </a:gridCol>
                <a:gridCol w="745726">
                  <a:extLst>
                    <a:ext uri="{9D8B030D-6E8A-4147-A177-3AD203B41FA5}">
                      <a16:colId xmlns:a16="http://schemas.microsoft.com/office/drawing/2014/main" val="2341574268"/>
                    </a:ext>
                  </a:extLst>
                </a:gridCol>
              </a:tblGrid>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5214893"/>
                  </a:ext>
                </a:extLst>
              </a:tr>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14505152"/>
                  </a:ext>
                </a:extLst>
              </a:tr>
              <a:tr h="190500">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Bank * Industry-FE</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N</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N</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dirty="0">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IN" sz="1100" b="0" u="none" strike="noStrike">
                          <a:effectLst/>
                          <a:latin typeface="Times New Roman" panose="02020603050405020304" pitchFamily="18" charset="0"/>
                          <a:cs typeface="Times New Roman" panose="02020603050405020304" pitchFamily="18" charset="0"/>
                        </a:rPr>
                        <a:t>Y</a:t>
                      </a:r>
                      <a:endParaRPr lang="en-IN"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78044470"/>
                  </a:ext>
                </a:extLst>
              </a:tr>
              <a:tr h="200025">
                <a:tc>
                  <a:txBody>
                    <a:bodyPr/>
                    <a:lstStyle/>
                    <a:p>
                      <a:pPr algn="ctr" fontAlgn="ctr"/>
                      <a:r>
                        <a:rPr lang="en-IN" sz="900" b="1" u="none" strike="noStrike" dirty="0">
                          <a:effectLst/>
                          <a:latin typeface="Times New Roman" panose="02020603050405020304" pitchFamily="18" charset="0"/>
                          <a:cs typeface="Times New Roman" panose="02020603050405020304" pitchFamily="18" charset="0"/>
                        </a:rPr>
                        <a:t>Controls</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GB" sz="1100" b="0" i="0" u="none" strike="noStrike" dirty="0">
                          <a:solidFill>
                            <a:srgbClr val="000000"/>
                          </a:solidFill>
                          <a:effectLst/>
                          <a:latin typeface="Times New Roman" panose="02020603050405020304" pitchFamily="18" charset="0"/>
                          <a:cs typeface="Times New Roman" panose="02020603050405020304" pitchFamily="18" charset="0"/>
                        </a:rPr>
                        <a:t>Y</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758053803"/>
                  </a:ext>
                </a:extLst>
              </a:tr>
            </a:tbl>
          </a:graphicData>
        </a:graphic>
      </p:graphicFrame>
      <p:sp>
        <p:nvSpPr>
          <p:cNvPr id="9" name="Google Shape;193;p12">
            <a:extLst>
              <a:ext uri="{FF2B5EF4-FFF2-40B4-BE49-F238E27FC236}">
                <a16:creationId xmlns:a16="http://schemas.microsoft.com/office/drawing/2014/main" id="{19610800-C320-4B6F-A205-3785050A309B}"/>
              </a:ext>
            </a:extLst>
          </p:cNvPr>
          <p:cNvSpPr txBox="1">
            <a:spLocks/>
          </p:cNvSpPr>
          <p:nvPr/>
        </p:nvSpPr>
        <p:spPr>
          <a:xfrm>
            <a:off x="838200" y="2168976"/>
            <a:ext cx="3616354" cy="37269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How much crash risk change?</a:t>
            </a:r>
          </a:p>
          <a:p>
            <a:pPr marL="457200" lvl="1" indent="0">
              <a:spcBef>
                <a:spcPts val="0"/>
              </a:spcBef>
              <a:buClr>
                <a:srgbClr val="0070C0"/>
              </a:buClr>
              <a:buSzPts val="2000"/>
              <a:buNone/>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pPr>
            <a:r>
              <a:rPr lang="en-GB" sz="1200" dirty="0">
                <a:latin typeface="Times New Roman" panose="02020603050405020304" pitchFamily="18" charset="0"/>
                <a:cs typeface="Times New Roman" panose="02020603050405020304" pitchFamily="18" charset="0"/>
              </a:rPr>
              <a:t>On average, after the crisis time crash risk is more than before. But it is not significant.</a:t>
            </a:r>
          </a:p>
          <a:p>
            <a:pPr marL="285750" indent="-285750">
              <a:spcBef>
                <a:spcPts val="0"/>
              </a:spcBef>
              <a:buClr>
                <a:srgbClr val="0070C0"/>
              </a:buClr>
              <a:buSzPts val="2000"/>
              <a:buFont typeface="Wingdings" panose="05000000000000000000" pitchFamily="2" charset="2"/>
              <a:buChar char="ü"/>
            </a:pPr>
            <a:endParaRPr lang="en-GB" sz="1400" dirty="0">
              <a:latin typeface="Times New Roman" panose="02020603050405020304" pitchFamily="18" charset="0"/>
              <a:cs typeface="Times New Roman" panose="02020603050405020304" pitchFamily="18" charset="0"/>
            </a:endParaRPr>
          </a:p>
          <a:p>
            <a:pPr marL="285750" indent="-285750">
              <a:spcBef>
                <a:spcPts val="0"/>
              </a:spcBef>
              <a:buClr>
                <a:srgbClr val="0070C0"/>
              </a:buClr>
              <a:buSzPts val="2000"/>
              <a:buFont typeface="Wingdings" panose="05000000000000000000" pitchFamily="2" charset="2"/>
              <a:buChar char="ü"/>
            </a:pPr>
            <a:r>
              <a:rPr lang="en-GB" sz="1400" dirty="0">
                <a:latin typeface="Times New Roman" panose="02020603050405020304" pitchFamily="18" charset="0"/>
                <a:cs typeface="Times New Roman" panose="02020603050405020304" pitchFamily="18" charset="0"/>
              </a:rPr>
              <a:t>Does the time difference in crash risk differ based on the MES measure?</a:t>
            </a:r>
          </a:p>
          <a:p>
            <a:pPr marL="742950" lvl="1" indent="-285750">
              <a:spcBef>
                <a:spcPts val="0"/>
              </a:spcBef>
              <a:buClr>
                <a:srgbClr val="0070C0"/>
              </a:buClr>
              <a:buSzPts val="2000"/>
              <a:buFont typeface="Wingdings" panose="05000000000000000000" pitchFamily="2" charset="2"/>
              <a:buChar char="ü"/>
            </a:pPr>
            <a:endParaRPr lang="en-GB" sz="1000" dirty="0">
              <a:latin typeface="Times New Roman" panose="02020603050405020304" pitchFamily="18" charset="0"/>
              <a:cs typeface="Times New Roman" panose="02020603050405020304" pitchFamily="18" charset="0"/>
            </a:endParaRP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The interaction is significant.</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Crash risk gap is not same for every level of MES.</a:t>
            </a:r>
          </a:p>
          <a:p>
            <a:pPr marL="628650" lvl="1" indent="-171450">
              <a:spcBef>
                <a:spcPts val="0"/>
              </a:spcBef>
              <a:buClr>
                <a:srgbClr val="0070C0"/>
              </a:buClr>
              <a:buSzPts val="2000"/>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Reduction in the crash risk for those firms that took loan from the vulnerable banks.</a:t>
            </a:r>
          </a:p>
        </p:txBody>
      </p:sp>
    </p:spTree>
    <p:extLst>
      <p:ext uri="{BB962C8B-B14F-4D97-AF65-F5344CB8AC3E}">
        <p14:creationId xmlns:p14="http://schemas.microsoft.com/office/powerpoint/2010/main" val="2666037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Conclusion</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3" name="Text Placeholder 2">
            <a:extLst>
              <a:ext uri="{FF2B5EF4-FFF2-40B4-BE49-F238E27FC236}">
                <a16:creationId xmlns:a16="http://schemas.microsoft.com/office/drawing/2014/main" id="{06C9CE0F-6076-4712-8C77-EFEE0761B9AF}"/>
              </a:ext>
            </a:extLst>
          </p:cNvPr>
          <p:cNvSpPr>
            <a:spLocks noGrp="1"/>
          </p:cNvSpPr>
          <p:nvPr>
            <p:ph type="body" idx="1"/>
          </p:nvPr>
        </p:nvSpPr>
        <p:spPr>
          <a:xfrm>
            <a:off x="838200" y="1313896"/>
            <a:ext cx="10515600" cy="4351338"/>
          </a:xfrm>
        </p:spPr>
        <p:txBody>
          <a:bodyPr>
            <a:normAutofit/>
          </a:bodyPr>
          <a:lstStyle/>
          <a:p>
            <a:pPr algn="just"/>
            <a:r>
              <a:rPr lang="en-GB" dirty="0">
                <a:latin typeface="Bookman Old Style" panose="02050604050505020204" pitchFamily="18" charset="0"/>
              </a:rPr>
              <a:t>There could be many reason for this, some of them are</a:t>
            </a:r>
          </a:p>
          <a:p>
            <a:pPr lvl="1" algn="just"/>
            <a:r>
              <a:rPr lang="en-GB" dirty="0">
                <a:latin typeface="Bookman Old Style" panose="02050604050505020204" pitchFamily="18" charset="0"/>
              </a:rPr>
              <a:t>Tightening monitoring/scrutinizing</a:t>
            </a:r>
          </a:p>
          <a:p>
            <a:pPr lvl="1" algn="just"/>
            <a:r>
              <a:rPr lang="en-GB" dirty="0">
                <a:latin typeface="Bookman Old Style" panose="02050604050505020204" pitchFamily="18" charset="0"/>
              </a:rPr>
              <a:t>More regularities</a:t>
            </a:r>
            <a:endParaRPr lang="en-IN" dirty="0">
              <a:latin typeface="Bookman Old Style" panose="02050604050505020204" pitchFamily="18" charset="0"/>
            </a:endParaRPr>
          </a:p>
          <a:p>
            <a:pPr marL="114300" indent="0" algn="just">
              <a:buNone/>
            </a:pPr>
            <a:endParaRPr lang="en-GB" dirty="0">
              <a:latin typeface="Bookman Old Style" panose="02050604050505020204" pitchFamily="18" charset="0"/>
            </a:endParaRPr>
          </a:p>
          <a:p>
            <a:pPr algn="just"/>
            <a:r>
              <a:rPr lang="en-GB" dirty="0">
                <a:latin typeface="Bookman Old Style" panose="02050604050505020204" pitchFamily="18" charset="0"/>
              </a:rPr>
              <a:t>Because of COVID19, COVID shock brought many regularities changes to bring more transparency and monitoring in the economy. Because of this (plausible reason) crash risk got reduce for those firms that took loan from vulnerable bank.</a:t>
            </a:r>
          </a:p>
        </p:txBody>
      </p:sp>
    </p:spTree>
    <p:extLst>
      <p:ext uri="{BB962C8B-B14F-4D97-AF65-F5344CB8AC3E}">
        <p14:creationId xmlns:p14="http://schemas.microsoft.com/office/powerpoint/2010/main" val="1527510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Roboto"/>
              <a:buNone/>
            </a:pPr>
            <a:r>
              <a:rPr lang="en-GB" sz="3200" b="1" dirty="0">
                <a:latin typeface="Roboto" panose="02000000000000000000" pitchFamily="2" charset="0"/>
                <a:ea typeface="Roboto" panose="02000000000000000000" pitchFamily="2" charset="0"/>
              </a:rPr>
              <a:t>Reference</a:t>
            </a:r>
            <a:endParaRPr sz="3200" b="1" dirty="0">
              <a:latin typeface="Roboto" panose="02000000000000000000" pitchFamily="2" charset="0"/>
              <a:ea typeface="Roboto" panose="02000000000000000000" pitchFamily="2" charset="0"/>
            </a:endParaRPr>
          </a:p>
        </p:txBody>
      </p:sp>
      <p:cxnSp>
        <p:nvCxnSpPr>
          <p:cNvPr id="192" name="Google Shape;192;p1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3" name="Text Placeholder 2">
            <a:extLst>
              <a:ext uri="{FF2B5EF4-FFF2-40B4-BE49-F238E27FC236}">
                <a16:creationId xmlns:a16="http://schemas.microsoft.com/office/drawing/2014/main" id="{06C9CE0F-6076-4712-8C77-EFEE0761B9AF}"/>
              </a:ext>
            </a:extLst>
          </p:cNvPr>
          <p:cNvSpPr>
            <a:spLocks noGrp="1"/>
          </p:cNvSpPr>
          <p:nvPr>
            <p:ph type="body" idx="1"/>
          </p:nvPr>
        </p:nvSpPr>
        <p:spPr>
          <a:xfrm>
            <a:off x="838200" y="1253331"/>
            <a:ext cx="10515600" cy="4351338"/>
          </a:xfrm>
        </p:spPr>
        <p:txBody>
          <a:bodyPr>
            <a:normAutofit/>
          </a:bodyPr>
          <a:lstStyle/>
          <a:p>
            <a:r>
              <a:rPr lang="en-GB" sz="2000" dirty="0"/>
              <a:t>Acharya, V. V., &amp; Kulkarni, N. (2019). </a:t>
            </a:r>
            <a:r>
              <a:rPr lang="en-GB" sz="2000" i="1" dirty="0"/>
              <a:t>Government guarantees and bank vulnerability during a crisis: Evidence from an emerging market</a:t>
            </a:r>
            <a:r>
              <a:rPr lang="en-GB" sz="2000" dirty="0"/>
              <a:t> (No. w26564). National Bureau of Economic Research.</a:t>
            </a:r>
          </a:p>
          <a:p>
            <a:r>
              <a:rPr lang="en-GB" sz="2000" dirty="0"/>
              <a:t>Habib, A., Hasan, M. M., &amp; Jiang, H. (2018). Stock price crash risk: review of the empirical literature. </a:t>
            </a:r>
            <a:r>
              <a:rPr lang="en-GB" sz="2000" i="1" dirty="0"/>
              <a:t>Accounting &amp; Finance</a:t>
            </a:r>
            <a:r>
              <a:rPr lang="en-GB" sz="2000" dirty="0"/>
              <a:t>, </a:t>
            </a:r>
            <a:r>
              <a:rPr lang="en-GB" sz="2000" i="1" dirty="0"/>
              <a:t>58</a:t>
            </a:r>
            <a:r>
              <a:rPr lang="en-GB" sz="2000" dirty="0"/>
              <a:t>, 211-251.</a:t>
            </a:r>
          </a:p>
          <a:p>
            <a:r>
              <a:rPr lang="en-GB" sz="2000" dirty="0"/>
              <a:t>Acharya, V. V., Anshuman, V. R., &amp; Kumar, K. K. (2022). Foreign Fund Flows and Equity Prices During COVID-19: Evidence from India. </a:t>
            </a:r>
            <a:r>
              <a:rPr lang="en-GB" sz="2000" i="1" dirty="0"/>
              <a:t>Emerging Markets Finance and Trade</a:t>
            </a:r>
            <a:r>
              <a:rPr lang="en-GB" sz="2000" dirty="0"/>
              <a:t>, 1-18.</a:t>
            </a:r>
          </a:p>
          <a:p>
            <a:r>
              <a:rPr lang="en-GB" sz="2000" dirty="0"/>
              <a:t>Angrist, J. D., &amp; </a:t>
            </a:r>
            <a:r>
              <a:rPr lang="en-GB" sz="2000" dirty="0" err="1"/>
              <a:t>Pischke</a:t>
            </a:r>
            <a:r>
              <a:rPr lang="en-GB" sz="2000" dirty="0"/>
              <a:t>, J. S. (2009). </a:t>
            </a:r>
            <a:r>
              <a:rPr lang="en-GB" sz="2000" i="1" dirty="0"/>
              <a:t>Mostly harmless econometrics: An empiricist's companion</a:t>
            </a:r>
            <a:r>
              <a:rPr lang="en-GB" sz="2000" dirty="0"/>
              <a:t>. Princeton university press.</a:t>
            </a:r>
          </a:p>
          <a:p>
            <a:r>
              <a:rPr lang="en-GB" sz="2000" dirty="0"/>
              <a:t>https://prowessiq.cmie.com/ </a:t>
            </a:r>
          </a:p>
        </p:txBody>
      </p:sp>
    </p:spTree>
    <p:extLst>
      <p:ext uri="{BB962C8B-B14F-4D97-AF65-F5344CB8AC3E}">
        <p14:creationId xmlns:p14="http://schemas.microsoft.com/office/powerpoint/2010/main" val="109254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202"/>
        <p:cNvGrpSpPr/>
        <p:nvPr/>
      </p:nvGrpSpPr>
      <p:grpSpPr>
        <a:xfrm>
          <a:off x="0" y="0"/>
          <a:ext cx="0" cy="0"/>
          <a:chOff x="0" y="0"/>
          <a:chExt cx="0" cy="0"/>
        </a:xfrm>
      </p:grpSpPr>
      <p:sp>
        <p:nvSpPr>
          <p:cNvPr id="203" name="Google Shape;203;p13"/>
          <p:cNvSpPr txBox="1">
            <a:spLocks noGrp="1"/>
          </p:cNvSpPr>
          <p:nvPr>
            <p:ph type="title"/>
          </p:nvPr>
        </p:nvSpPr>
        <p:spPr>
          <a:xfrm>
            <a:off x="838200" y="2174835"/>
            <a:ext cx="10515600" cy="24044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8800"/>
              <a:buFont typeface="Bookman Old Style"/>
              <a:buNone/>
            </a:pPr>
            <a:r>
              <a:rPr lang="en-IN" sz="6600" dirty="0">
                <a:latin typeface="Bookman Old Style"/>
                <a:ea typeface="Bookman Old Style"/>
                <a:cs typeface="Bookman Old Style"/>
                <a:sym typeface="Bookman Old Style"/>
              </a:rPr>
              <a:t>Thank You</a:t>
            </a:r>
            <a:endParaRPr sz="3200" dirty="0"/>
          </a:p>
        </p:txBody>
      </p:sp>
      <p:cxnSp>
        <p:nvCxnSpPr>
          <p:cNvPr id="204" name="Google Shape;204;p13"/>
          <p:cNvCxnSpPr/>
          <p:nvPr/>
        </p:nvCxnSpPr>
        <p:spPr>
          <a:xfrm>
            <a:off x="838200" y="3725545"/>
            <a:ext cx="10515600" cy="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dirty="0">
                <a:latin typeface="Roboto"/>
                <a:ea typeface="Roboto"/>
                <a:cs typeface="Roboto"/>
                <a:sym typeface="Roboto"/>
              </a:rPr>
              <a:t>Why this topic?</a:t>
            </a:r>
            <a:endParaRPr dirty="0"/>
          </a:p>
        </p:txBody>
      </p:sp>
      <p:sp>
        <p:nvSpPr>
          <p:cNvPr id="95" name="Google Shape;95;p2"/>
          <p:cNvSpPr txBox="1">
            <a:spLocks noGrp="1"/>
          </p:cNvSpPr>
          <p:nvPr>
            <p:ph type="body" idx="1"/>
          </p:nvPr>
        </p:nvSpPr>
        <p:spPr>
          <a:xfrm>
            <a:off x="838200" y="1343029"/>
            <a:ext cx="10515600" cy="4833934"/>
          </a:xfrm>
          <a:prstGeom prst="rect">
            <a:avLst/>
          </a:prstGeom>
          <a:noFill/>
          <a:ln>
            <a:noFill/>
          </a:ln>
        </p:spPr>
        <p:txBody>
          <a:bodyPr spcFirstLastPara="1" wrap="square" lIns="91425" tIns="45700" rIns="91425" bIns="45700" anchor="t" anchorCtr="0">
            <a:normAutofit/>
          </a:bodyPr>
          <a:lstStyle/>
          <a:p>
            <a:pPr marL="0" lvl="0" indent="0" algn="just">
              <a:spcBef>
                <a:spcPts val="0"/>
              </a:spcBef>
              <a:buSzPts val="2800"/>
              <a:buNone/>
            </a:pPr>
            <a:r>
              <a:rPr lang="en-GB" dirty="0">
                <a:latin typeface="Bookman Old Style"/>
                <a:ea typeface="Bookman Old Style"/>
                <a:cs typeface="Bookman Old Style"/>
                <a:sym typeface="Bookman Old Style"/>
              </a:rPr>
              <a:t>	India, which has a mix of state-owned banks and private sector banks, provides an ideal setting to explore the impact of COVID19 crisis. </a:t>
            </a:r>
            <a:endParaRPr lang="en-GB" dirty="0"/>
          </a:p>
          <a:p>
            <a:pPr marL="0" lvl="0" indent="0" algn="just">
              <a:buSzPts val="2800"/>
              <a:buNone/>
            </a:pPr>
            <a:r>
              <a:rPr lang="en-GB" dirty="0">
                <a:latin typeface="Bookman Old Style"/>
                <a:ea typeface="Bookman Old Style"/>
                <a:cs typeface="Bookman Old Style"/>
                <a:sym typeface="Bookman Old Style"/>
              </a:rPr>
              <a:t>	In general most of the people’s perception during crisis is withdraw money from private sector and deposit into public sector.</a:t>
            </a:r>
          </a:p>
          <a:p>
            <a:pPr marL="0" lvl="0" indent="0" algn="just">
              <a:buSzPts val="2800"/>
              <a:buNone/>
            </a:pPr>
            <a:r>
              <a:rPr lang="en-GB" dirty="0">
                <a:latin typeface="Bookman Old Style"/>
                <a:sym typeface="Bookman Old Style"/>
              </a:rPr>
              <a:t>	Similarly in any crisis time, peoples started investigating market in detail and managers does not withhold bad news anymore and then stock price drop.</a:t>
            </a:r>
          </a:p>
          <a:p>
            <a:pPr marL="0" lvl="0" indent="0" algn="just">
              <a:buSzPts val="2800"/>
              <a:buNone/>
            </a:pPr>
            <a:r>
              <a:rPr lang="en-GB" dirty="0">
                <a:latin typeface="Bookman Old Style"/>
                <a:sym typeface="Bookman Old Style"/>
              </a:rPr>
              <a:t>	Using crash risk and several fixed effects we are trying to verify the above facts.</a:t>
            </a:r>
            <a:endParaRPr lang="en-GB" dirty="0"/>
          </a:p>
        </p:txBody>
      </p:sp>
      <p:cxnSp>
        <p:nvCxnSpPr>
          <p:cNvPr id="96" name="Google Shape;96;p2"/>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dirty="0">
                <a:latin typeface="Roboto"/>
                <a:ea typeface="Roboto"/>
                <a:cs typeface="Roboto"/>
                <a:sym typeface="Roboto"/>
              </a:rPr>
              <a:t>Objective</a:t>
            </a:r>
            <a:endParaRPr dirty="0"/>
          </a:p>
        </p:txBody>
      </p:sp>
      <p:sp>
        <p:nvSpPr>
          <p:cNvPr id="102" name="Google Shape;102;p3"/>
          <p:cNvSpPr txBox="1">
            <a:spLocks noGrp="1"/>
          </p:cNvSpPr>
          <p:nvPr>
            <p:ph type="body" idx="1"/>
          </p:nvPr>
        </p:nvSpPr>
        <p:spPr>
          <a:xfrm>
            <a:off x="838200" y="1343029"/>
            <a:ext cx="10515600" cy="4833934"/>
          </a:xfrm>
          <a:prstGeom prst="rect">
            <a:avLst/>
          </a:prstGeom>
          <a:noFill/>
          <a:ln>
            <a:noFill/>
          </a:ln>
        </p:spPr>
        <p:txBody>
          <a:bodyPr spcFirstLastPara="1" wrap="square" lIns="91425" tIns="45700" rIns="91425" bIns="45700" anchor="t" anchorCtr="0">
            <a:normAutofit/>
          </a:bodyPr>
          <a:lstStyle/>
          <a:p>
            <a:pPr marL="228600" lvl="0" indent="-228600" algn="just" rtl="0">
              <a:lnSpc>
                <a:spcPct val="100000"/>
              </a:lnSpc>
              <a:spcBef>
                <a:spcPts val="1000"/>
              </a:spcBef>
              <a:spcAft>
                <a:spcPts val="0"/>
              </a:spcAft>
              <a:buClr>
                <a:schemeClr val="dk1"/>
              </a:buClr>
              <a:buSzPts val="2800"/>
              <a:buChar char="•"/>
            </a:pPr>
            <a:r>
              <a:rPr lang="en-IN" sz="2400" dirty="0">
                <a:latin typeface="Bookman Old Style"/>
                <a:ea typeface="Bookman Old Style"/>
                <a:cs typeface="Bookman Old Style"/>
                <a:sym typeface="Bookman Old Style"/>
              </a:rPr>
              <a:t>Checking whether crash risk of firms who took loan(s) from vulnerable bank is high or not compared to non-vulnerable bank during COVID crisis.</a:t>
            </a:r>
            <a:endParaRPr sz="2400" dirty="0"/>
          </a:p>
        </p:txBody>
      </p:sp>
      <p:cxnSp>
        <p:nvCxnSpPr>
          <p:cNvPr id="103" name="Google Shape;103;p3"/>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Data Description</a:t>
            </a:r>
            <a:endParaRPr/>
          </a:p>
        </p:txBody>
      </p:sp>
      <p:cxnSp>
        <p:nvCxnSpPr>
          <p:cNvPr id="110" name="Google Shape;110;p4"/>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sp>
        <p:nvSpPr>
          <p:cNvPr id="7" name="Google Shape;109;p4">
            <a:extLst>
              <a:ext uri="{FF2B5EF4-FFF2-40B4-BE49-F238E27FC236}">
                <a16:creationId xmlns:a16="http://schemas.microsoft.com/office/drawing/2014/main" id="{3C8864D4-2854-4A69-B2B3-883432401EBA}"/>
              </a:ext>
            </a:extLst>
          </p:cNvPr>
          <p:cNvSpPr txBox="1">
            <a:spLocks noGrp="1"/>
          </p:cNvSpPr>
          <p:nvPr>
            <p:ph type="body" idx="1"/>
          </p:nvPr>
        </p:nvSpPr>
        <p:spPr>
          <a:xfrm>
            <a:off x="838200" y="4167517"/>
            <a:ext cx="5366657" cy="227694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Clr>
                <a:schemeClr val="dk1"/>
              </a:buClr>
              <a:buSzPts val="2400"/>
              <a:buChar char="•"/>
            </a:pPr>
            <a:r>
              <a:rPr lang="en-IN" sz="1600" dirty="0">
                <a:latin typeface="Bookman Old Style"/>
                <a:ea typeface="Bookman Old Style"/>
                <a:cs typeface="Bookman Old Style"/>
                <a:sym typeface="Bookman Old Style"/>
              </a:rPr>
              <a:t>Number of Bank:</a:t>
            </a:r>
            <a:endParaRPr sz="1800" dirty="0"/>
          </a:p>
          <a:p>
            <a:pPr marL="685800" lvl="1" indent="-228600" algn="just" rtl="0">
              <a:lnSpc>
                <a:spcPct val="90000"/>
              </a:lnSpc>
              <a:spcBef>
                <a:spcPts val="500"/>
              </a:spcBef>
              <a:spcAft>
                <a:spcPts val="0"/>
              </a:spcAft>
              <a:buClr>
                <a:schemeClr val="dk1"/>
              </a:buClr>
              <a:buSzPts val="2000"/>
              <a:buChar char="•"/>
            </a:pPr>
            <a:r>
              <a:rPr lang="en-IN" sz="1400" dirty="0">
                <a:latin typeface="Bookman Old Style"/>
                <a:ea typeface="Bookman Old Style"/>
                <a:cs typeface="Bookman Old Style"/>
                <a:sym typeface="Bookman Old Style"/>
              </a:rPr>
              <a:t>12 Public Bank</a:t>
            </a:r>
            <a:endParaRPr sz="1600" dirty="0"/>
          </a:p>
          <a:p>
            <a:pPr marL="685800" lvl="1" indent="-228600" algn="just" rtl="0">
              <a:lnSpc>
                <a:spcPct val="90000"/>
              </a:lnSpc>
              <a:spcBef>
                <a:spcPts val="500"/>
              </a:spcBef>
              <a:spcAft>
                <a:spcPts val="0"/>
              </a:spcAft>
              <a:buClr>
                <a:schemeClr val="dk1"/>
              </a:buClr>
              <a:buSzPts val="2000"/>
              <a:buChar char="•"/>
            </a:pPr>
            <a:r>
              <a:rPr lang="en-IN" sz="1400" dirty="0">
                <a:latin typeface="Bookman Old Style"/>
                <a:ea typeface="Bookman Old Style"/>
                <a:cs typeface="Bookman Old Style"/>
                <a:sym typeface="Bookman Old Style"/>
              </a:rPr>
              <a:t>17 Private Bank</a:t>
            </a:r>
            <a:endParaRPr sz="1600" dirty="0"/>
          </a:p>
          <a:p>
            <a:pPr marL="228600" lvl="0" indent="-228600" algn="just" rtl="0">
              <a:lnSpc>
                <a:spcPct val="90000"/>
              </a:lnSpc>
              <a:spcBef>
                <a:spcPts val="1000"/>
              </a:spcBef>
              <a:spcAft>
                <a:spcPts val="0"/>
              </a:spcAft>
              <a:buClr>
                <a:schemeClr val="dk1"/>
              </a:buClr>
              <a:buSzPts val="2400"/>
              <a:buChar char="•"/>
            </a:pPr>
            <a:r>
              <a:rPr lang="en-IN" sz="1600" dirty="0">
                <a:latin typeface="Bookman Old Style"/>
                <a:ea typeface="Bookman Old Style"/>
                <a:cs typeface="Bookman Old Style"/>
                <a:sym typeface="Bookman Old Style"/>
              </a:rPr>
              <a:t>Considered time period: </a:t>
            </a:r>
          </a:p>
          <a:p>
            <a:pPr marL="685800" lvl="1" indent="-228600" algn="just">
              <a:spcBef>
                <a:spcPts val="1000"/>
              </a:spcBef>
              <a:buSzPts val="2400"/>
            </a:pPr>
            <a:r>
              <a:rPr lang="en-GB" sz="1400" dirty="0">
                <a:latin typeface="Bookman Old Style"/>
                <a:sym typeface="Bookman Old Style"/>
              </a:rPr>
              <a:t>I</a:t>
            </a:r>
            <a:r>
              <a:rPr lang="en-IN" sz="1400" dirty="0">
                <a:latin typeface="Bookman Old Style"/>
                <a:sym typeface="Bookman Old Style"/>
              </a:rPr>
              <a:t>nitial stage of COVID: January 2019 to June 2019</a:t>
            </a:r>
            <a:endParaRPr sz="1400" dirty="0"/>
          </a:p>
          <a:p>
            <a:pPr marL="685800" lvl="1" indent="-228600" algn="just" rtl="0">
              <a:lnSpc>
                <a:spcPct val="90000"/>
              </a:lnSpc>
              <a:spcBef>
                <a:spcPts val="500"/>
              </a:spcBef>
              <a:spcAft>
                <a:spcPts val="0"/>
              </a:spcAft>
              <a:buClr>
                <a:schemeClr val="dk1"/>
              </a:buClr>
              <a:buSzPts val="2000"/>
              <a:buChar char="•"/>
            </a:pPr>
            <a:r>
              <a:rPr lang="en-IN" sz="1400" dirty="0">
                <a:latin typeface="Bookman Old Style"/>
                <a:ea typeface="Bookman Old Style"/>
                <a:cs typeface="Bookman Old Style"/>
                <a:sym typeface="Bookman Old Style"/>
              </a:rPr>
              <a:t>Before COVID: July 2019 to December 2019</a:t>
            </a:r>
            <a:endParaRPr sz="1600" dirty="0"/>
          </a:p>
          <a:p>
            <a:pPr marL="685800" lvl="1" indent="-228600" algn="just" rtl="0">
              <a:lnSpc>
                <a:spcPct val="90000"/>
              </a:lnSpc>
              <a:spcBef>
                <a:spcPts val="500"/>
              </a:spcBef>
              <a:spcAft>
                <a:spcPts val="0"/>
              </a:spcAft>
              <a:buClr>
                <a:schemeClr val="dk1"/>
              </a:buClr>
              <a:buSzPts val="2000"/>
              <a:buChar char="•"/>
            </a:pPr>
            <a:r>
              <a:rPr lang="en-IN" sz="1400" dirty="0">
                <a:latin typeface="Bookman Old Style"/>
                <a:ea typeface="Bookman Old Style"/>
                <a:cs typeface="Bookman Old Style"/>
                <a:sym typeface="Bookman Old Style"/>
              </a:rPr>
              <a:t>During COVID: January 2020 to June 2020</a:t>
            </a:r>
            <a:endParaRPr sz="1600" dirty="0"/>
          </a:p>
        </p:txBody>
      </p:sp>
      <p:pic>
        <p:nvPicPr>
          <p:cNvPr id="5" name="Picture 4">
            <a:extLst>
              <a:ext uri="{FF2B5EF4-FFF2-40B4-BE49-F238E27FC236}">
                <a16:creationId xmlns:a16="http://schemas.microsoft.com/office/drawing/2014/main" id="{261C08EF-6462-49B8-B408-626CD561D42A}"/>
              </a:ext>
            </a:extLst>
          </p:cNvPr>
          <p:cNvPicPr>
            <a:picLocks noChangeAspect="1"/>
          </p:cNvPicPr>
          <p:nvPr/>
        </p:nvPicPr>
        <p:blipFill rotWithShape="1">
          <a:blip r:embed="rId3"/>
          <a:srcRect t="24098" b="29174"/>
          <a:stretch/>
        </p:blipFill>
        <p:spPr>
          <a:xfrm>
            <a:off x="838199" y="1115738"/>
            <a:ext cx="10515601" cy="3051779"/>
          </a:xfrm>
          <a:prstGeom prst="rect">
            <a:avLst/>
          </a:prstGeom>
        </p:spPr>
      </p:pic>
      <p:sp>
        <p:nvSpPr>
          <p:cNvPr id="2" name="Google Shape;109;p4">
            <a:extLst>
              <a:ext uri="{FF2B5EF4-FFF2-40B4-BE49-F238E27FC236}">
                <a16:creationId xmlns:a16="http://schemas.microsoft.com/office/drawing/2014/main" id="{F3B34B18-7481-F3E0-559C-36F5A5047764}"/>
              </a:ext>
            </a:extLst>
          </p:cNvPr>
          <p:cNvSpPr txBox="1">
            <a:spLocks/>
          </p:cNvSpPr>
          <p:nvPr/>
        </p:nvSpPr>
        <p:spPr>
          <a:xfrm>
            <a:off x="6746033" y="4167517"/>
            <a:ext cx="4716623" cy="22769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gn="just">
              <a:buSzPts val="2400"/>
            </a:pPr>
            <a:r>
              <a:rPr lang="en-US" sz="1600" dirty="0">
                <a:latin typeface="Bookman Old Style"/>
                <a:ea typeface="Bookman Old Style"/>
                <a:cs typeface="Bookman Old Style"/>
                <a:sym typeface="Bookman Old Style"/>
              </a:rPr>
              <a:t>Number of Company: 2280</a:t>
            </a:r>
            <a:endParaRPr lang="en-US" sz="1800" dirty="0"/>
          </a:p>
          <a:p>
            <a:pPr marL="228600" indent="-228600" algn="just">
              <a:buSzPts val="2400"/>
            </a:pPr>
            <a:r>
              <a:rPr lang="en-US" sz="1600" dirty="0">
                <a:latin typeface="Bookman Old Style"/>
                <a:ea typeface="Bookman Old Style"/>
                <a:cs typeface="Bookman Old Style"/>
                <a:sym typeface="Bookman Old Style"/>
              </a:rPr>
              <a:t>Number of production area: 151</a:t>
            </a:r>
          </a:p>
          <a:p>
            <a:pPr marL="685800" lvl="1" indent="-228600" algn="just">
              <a:buSzPts val="2400"/>
            </a:pPr>
            <a:r>
              <a:rPr lang="en-US" sz="1200" dirty="0">
                <a:latin typeface="Bookman Old Style"/>
                <a:ea typeface="Bookman Old Style"/>
                <a:cs typeface="Bookman Old Style"/>
                <a:sym typeface="Bookman Old Style"/>
              </a:rPr>
              <a:t>Computer software</a:t>
            </a:r>
          </a:p>
          <a:p>
            <a:pPr marL="685800" lvl="1" indent="-228600" algn="just">
              <a:buSzPts val="2400"/>
            </a:pPr>
            <a:r>
              <a:rPr lang="en-US" sz="1200" dirty="0">
                <a:latin typeface="Bookman Old Style"/>
                <a:ea typeface="Bookman Old Style"/>
                <a:cs typeface="Bookman Old Style"/>
                <a:sym typeface="Bookman Old Style"/>
              </a:rPr>
              <a:t>General Purpose Machinery</a:t>
            </a:r>
          </a:p>
          <a:p>
            <a:pPr marL="685800" lvl="1" indent="-228600" algn="just">
              <a:buSzPts val="2400"/>
            </a:pPr>
            <a:r>
              <a:rPr lang="en-US" sz="1200" dirty="0">
                <a:latin typeface="Bookman Old Style"/>
                <a:ea typeface="Bookman Old Style"/>
                <a:cs typeface="Bookman Old Style"/>
                <a:sym typeface="Bookman Old Style"/>
              </a:rPr>
              <a:t>Drugs &amp; Pharmaceutical</a:t>
            </a:r>
          </a:p>
          <a:p>
            <a:pPr marL="685800" lvl="1" indent="-228600" algn="just">
              <a:buSzPts val="2400"/>
            </a:pPr>
            <a:r>
              <a:rPr lang="en-US" sz="1200" dirty="0">
                <a:latin typeface="Bookman Old Style"/>
                <a:ea typeface="Bookman Old Style"/>
                <a:cs typeface="Bookman Old Style"/>
                <a:sym typeface="Bookman Old Style"/>
              </a:rPr>
              <a:t>etc.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dirty="0">
                <a:latin typeface="Roboto"/>
                <a:ea typeface="Roboto"/>
                <a:cs typeface="Roboto"/>
                <a:sym typeface="Roboto"/>
              </a:rPr>
              <a:t>Snapshot of Data</a:t>
            </a:r>
            <a:endParaRPr dirty="0"/>
          </a:p>
        </p:txBody>
      </p:sp>
      <p:cxnSp>
        <p:nvCxnSpPr>
          <p:cNvPr id="116" name="Google Shape;116;p5"/>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pic>
        <p:nvPicPr>
          <p:cNvPr id="117" name="Google Shape;117;p5"/>
          <p:cNvPicPr preferRelativeResize="0"/>
          <p:nvPr/>
        </p:nvPicPr>
        <p:blipFill rotWithShape="1">
          <a:blip r:embed="rId3">
            <a:alphaModFix/>
          </a:blip>
          <a:srcRect/>
          <a:stretch/>
        </p:blipFill>
        <p:spPr>
          <a:xfrm>
            <a:off x="838200" y="1333083"/>
            <a:ext cx="5360968" cy="1288294"/>
          </a:xfrm>
          <a:prstGeom prst="rect">
            <a:avLst/>
          </a:prstGeom>
          <a:noFill/>
          <a:ln>
            <a:noFill/>
          </a:ln>
        </p:spPr>
      </p:pic>
      <p:pic>
        <p:nvPicPr>
          <p:cNvPr id="118" name="Google Shape;118;p5"/>
          <p:cNvPicPr preferRelativeResize="0"/>
          <p:nvPr/>
        </p:nvPicPr>
        <p:blipFill rotWithShape="1">
          <a:blip r:embed="rId4">
            <a:alphaModFix/>
          </a:blip>
          <a:srcRect/>
          <a:stretch/>
        </p:blipFill>
        <p:spPr>
          <a:xfrm>
            <a:off x="838200" y="2992434"/>
            <a:ext cx="8612168" cy="1622375"/>
          </a:xfrm>
          <a:prstGeom prst="rect">
            <a:avLst/>
          </a:prstGeom>
          <a:noFill/>
          <a:ln>
            <a:noFill/>
          </a:ln>
        </p:spPr>
      </p:pic>
      <p:pic>
        <p:nvPicPr>
          <p:cNvPr id="119" name="Google Shape;119;p5"/>
          <p:cNvPicPr preferRelativeResize="0"/>
          <p:nvPr/>
        </p:nvPicPr>
        <p:blipFill rotWithShape="1">
          <a:blip r:embed="rId5">
            <a:alphaModFix/>
          </a:blip>
          <a:srcRect/>
          <a:stretch/>
        </p:blipFill>
        <p:spPr>
          <a:xfrm>
            <a:off x="838200" y="4985866"/>
            <a:ext cx="4334808" cy="1404984"/>
          </a:xfrm>
          <a:prstGeom prst="rect">
            <a:avLst/>
          </a:prstGeom>
          <a:noFill/>
          <a:ln>
            <a:noFill/>
          </a:ln>
        </p:spPr>
      </p:pic>
      <p:pic>
        <p:nvPicPr>
          <p:cNvPr id="120" name="Google Shape;120;p5"/>
          <p:cNvPicPr preferRelativeResize="0"/>
          <p:nvPr/>
        </p:nvPicPr>
        <p:blipFill rotWithShape="1">
          <a:blip r:embed="rId6">
            <a:alphaModFix/>
          </a:blip>
          <a:srcRect/>
          <a:stretch/>
        </p:blipFill>
        <p:spPr>
          <a:xfrm>
            <a:off x="5528342" y="4980910"/>
            <a:ext cx="6186138" cy="1407817"/>
          </a:xfrm>
          <a:prstGeom prst="rect">
            <a:avLst/>
          </a:prstGeom>
          <a:noFill/>
          <a:ln>
            <a:noFill/>
          </a:ln>
        </p:spPr>
      </p:pic>
      <p:sp>
        <p:nvSpPr>
          <p:cNvPr id="121" name="Google Shape;121;p5"/>
          <p:cNvSpPr txBox="1"/>
          <p:nvPr/>
        </p:nvSpPr>
        <p:spPr>
          <a:xfrm>
            <a:off x="838200" y="994529"/>
            <a:ext cx="36982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RBI</a:t>
            </a:r>
            <a:endParaRPr/>
          </a:p>
        </p:txBody>
      </p:sp>
      <p:sp>
        <p:nvSpPr>
          <p:cNvPr id="122" name="Google Shape;122;p5"/>
          <p:cNvSpPr txBox="1"/>
          <p:nvPr/>
        </p:nvSpPr>
        <p:spPr>
          <a:xfrm>
            <a:off x="838200" y="2653880"/>
            <a:ext cx="36982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Calibri"/>
                <a:ea typeface="Calibri"/>
                <a:cs typeface="Calibri"/>
                <a:sym typeface="Calibri"/>
              </a:rPr>
              <a:t>Yahoo Finance</a:t>
            </a:r>
            <a:endParaRPr/>
          </a:p>
        </p:txBody>
      </p:sp>
      <p:sp>
        <p:nvSpPr>
          <p:cNvPr id="123" name="Google Shape;123;p5"/>
          <p:cNvSpPr txBox="1"/>
          <p:nvPr/>
        </p:nvSpPr>
        <p:spPr>
          <a:xfrm>
            <a:off x="838200" y="4651785"/>
            <a:ext cx="369824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dirty="0">
                <a:solidFill>
                  <a:schemeClr val="dk1"/>
                </a:solidFill>
                <a:latin typeface="Calibri"/>
                <a:cs typeface="Calibri"/>
                <a:sym typeface="Calibri"/>
              </a:rPr>
              <a:t>C</a:t>
            </a:r>
            <a:r>
              <a:rPr lang="en-IN" sz="1600" dirty="0">
                <a:solidFill>
                  <a:schemeClr val="dk1"/>
                </a:solidFill>
                <a:latin typeface="Calibri"/>
                <a:cs typeface="Calibri"/>
                <a:sym typeface="Calibri"/>
              </a:rPr>
              <a:t>MIE Prowess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Exploratory Data Analysis</a:t>
            </a:r>
            <a:endParaRPr/>
          </a:p>
        </p:txBody>
      </p:sp>
      <p:cxnSp>
        <p:nvCxnSpPr>
          <p:cNvPr id="129" name="Google Shape;129;p6"/>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pic>
        <p:nvPicPr>
          <p:cNvPr id="4" name="Picture 3">
            <a:extLst>
              <a:ext uri="{FF2B5EF4-FFF2-40B4-BE49-F238E27FC236}">
                <a16:creationId xmlns:a16="http://schemas.microsoft.com/office/drawing/2014/main" id="{071CE762-8EA7-3D81-EAA8-8E8E58BFF72E}"/>
              </a:ext>
            </a:extLst>
          </p:cNvPr>
          <p:cNvPicPr>
            <a:picLocks noChangeAspect="1"/>
          </p:cNvPicPr>
          <p:nvPr/>
        </p:nvPicPr>
        <p:blipFill>
          <a:blip r:embed="rId3"/>
          <a:stretch>
            <a:fillRect/>
          </a:stretch>
        </p:blipFill>
        <p:spPr>
          <a:xfrm>
            <a:off x="8528179" y="4008743"/>
            <a:ext cx="2825620" cy="2610107"/>
          </a:xfrm>
          <a:prstGeom prst="rect">
            <a:avLst/>
          </a:prstGeom>
        </p:spPr>
      </p:pic>
      <p:pic>
        <p:nvPicPr>
          <p:cNvPr id="8" name="Picture 7">
            <a:extLst>
              <a:ext uri="{FF2B5EF4-FFF2-40B4-BE49-F238E27FC236}">
                <a16:creationId xmlns:a16="http://schemas.microsoft.com/office/drawing/2014/main" id="{42159B13-04D7-328A-EEF2-58D3F8ADBEB0}"/>
              </a:ext>
            </a:extLst>
          </p:cNvPr>
          <p:cNvPicPr>
            <a:picLocks noChangeAspect="1"/>
          </p:cNvPicPr>
          <p:nvPr/>
        </p:nvPicPr>
        <p:blipFill>
          <a:blip r:embed="rId4"/>
          <a:stretch>
            <a:fillRect/>
          </a:stretch>
        </p:blipFill>
        <p:spPr>
          <a:xfrm>
            <a:off x="8528179" y="1327233"/>
            <a:ext cx="2825619" cy="2425943"/>
          </a:xfrm>
          <a:prstGeom prst="rect">
            <a:avLst/>
          </a:prstGeom>
        </p:spPr>
      </p:pic>
      <p:sp>
        <p:nvSpPr>
          <p:cNvPr id="9" name="Google Shape;109;p4">
            <a:extLst>
              <a:ext uri="{FF2B5EF4-FFF2-40B4-BE49-F238E27FC236}">
                <a16:creationId xmlns:a16="http://schemas.microsoft.com/office/drawing/2014/main" id="{BABD73BD-916D-BEC0-C15B-9521C06B5F85}"/>
              </a:ext>
            </a:extLst>
          </p:cNvPr>
          <p:cNvSpPr txBox="1">
            <a:spLocks noGrp="1"/>
          </p:cNvSpPr>
          <p:nvPr>
            <p:ph type="body" idx="1"/>
          </p:nvPr>
        </p:nvSpPr>
        <p:spPr>
          <a:xfrm>
            <a:off x="838200" y="1673177"/>
            <a:ext cx="7307424" cy="469963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Private sector have more vulnerable bank compared to public sector.</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Public banks gave loan to the more banks.</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In public sector top lending bank is SBI.</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In private sector top lending bank is HDFC.</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Top three industries are fund based financial services, wholesale trading and drugs &amp; pharmaceuticals.</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Most of financial service firms are taken loan from private sector banks (HDFC, AXIS).</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Average return of assets is more for the firms who took loan from vulnerable banks.</a:t>
            </a:r>
          </a:p>
          <a:p>
            <a:pPr marL="228600" lvl="0" indent="-228600" algn="just" rtl="0">
              <a:lnSpc>
                <a:spcPct val="90000"/>
              </a:lnSpc>
              <a:spcBef>
                <a:spcPts val="1000"/>
              </a:spcBef>
              <a:spcAft>
                <a:spcPts val="0"/>
              </a:spcAft>
              <a:buClr>
                <a:schemeClr val="dk1"/>
              </a:buClr>
              <a:buSzPts val="2400"/>
              <a:buChar char="•"/>
            </a:pPr>
            <a:r>
              <a:rPr lang="en-IN" sz="1600" dirty="0">
                <a:latin typeface="Bookman Old Style" panose="02050604050505020204" pitchFamily="18" charset="0"/>
              </a:rPr>
              <a:t>Average leverage is quite high for the firms who took loan from private vulnerable banks compared to public vulnerable banks.</a:t>
            </a:r>
            <a:endParaRPr sz="1600" dirty="0">
              <a:latin typeface="Bookman Old Style" panose="02050604050505020204" pitchFamily="18" charset="0"/>
            </a:endParaRPr>
          </a:p>
        </p:txBody>
      </p:sp>
      <p:sp>
        <p:nvSpPr>
          <p:cNvPr id="10" name="Google Shape;166;p9">
            <a:extLst>
              <a:ext uri="{FF2B5EF4-FFF2-40B4-BE49-F238E27FC236}">
                <a16:creationId xmlns:a16="http://schemas.microsoft.com/office/drawing/2014/main" id="{D8777336-6689-F8D1-4D3D-12A67CF82DBE}"/>
              </a:ext>
            </a:extLst>
          </p:cNvPr>
          <p:cNvSpPr txBox="1">
            <a:spLocks/>
          </p:cNvSpPr>
          <p:nvPr/>
        </p:nvSpPr>
        <p:spPr>
          <a:xfrm>
            <a:off x="838200" y="1173588"/>
            <a:ext cx="7578012" cy="43496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rgbClr val="0070C0"/>
              </a:buClr>
              <a:buSzPts val="2000"/>
              <a:buFont typeface="Arial"/>
              <a:buNone/>
            </a:pPr>
            <a:r>
              <a:rPr lang="en-IN" sz="2000" dirty="0">
                <a:solidFill>
                  <a:srgbClr val="0070C0"/>
                </a:solidFill>
                <a:latin typeface="Bookman Old Style"/>
                <a:ea typeface="Bookman Old Style"/>
                <a:cs typeface="Bookman Old Style"/>
                <a:sym typeface="Bookman Old Style"/>
              </a:rPr>
              <a:t>Descriptive Insights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Exploratory Data Analysis</a:t>
            </a:r>
            <a:endParaRPr/>
          </a:p>
        </p:txBody>
      </p:sp>
      <p:cxnSp>
        <p:nvCxnSpPr>
          <p:cNvPr id="129" name="Google Shape;129;p6"/>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5C3658B-5D62-4653-B56A-B3832BC8448B}"/>
              </a:ext>
            </a:extLst>
          </p:cNvPr>
          <p:cNvPicPr>
            <a:picLocks noChangeAspect="1"/>
          </p:cNvPicPr>
          <p:nvPr/>
        </p:nvPicPr>
        <p:blipFill>
          <a:blip r:embed="rId3"/>
          <a:stretch>
            <a:fillRect/>
          </a:stretch>
        </p:blipFill>
        <p:spPr>
          <a:xfrm>
            <a:off x="1066790" y="1670746"/>
            <a:ext cx="10058420" cy="4422047"/>
          </a:xfrm>
          <a:prstGeom prst="rect">
            <a:avLst/>
          </a:prstGeom>
        </p:spPr>
      </p:pic>
    </p:spTree>
    <p:extLst>
      <p:ext uri="{BB962C8B-B14F-4D97-AF65-F5344CB8AC3E}">
        <p14:creationId xmlns:p14="http://schemas.microsoft.com/office/powerpoint/2010/main" val="350282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dirty="0">
                <a:latin typeface="Roboto"/>
                <a:ea typeface="Roboto"/>
                <a:cs typeface="Roboto"/>
                <a:sym typeface="Roboto"/>
              </a:rPr>
              <a:t>Exploratory Data Analysis</a:t>
            </a:r>
            <a:endParaRPr dirty="0"/>
          </a:p>
        </p:txBody>
      </p:sp>
      <p:cxnSp>
        <p:nvCxnSpPr>
          <p:cNvPr id="129" name="Google Shape;129;p6"/>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pic>
        <p:nvPicPr>
          <p:cNvPr id="3" name="Picture 2">
            <a:extLst>
              <a:ext uri="{FF2B5EF4-FFF2-40B4-BE49-F238E27FC236}">
                <a16:creationId xmlns:a16="http://schemas.microsoft.com/office/drawing/2014/main" id="{65C3658B-5D62-4653-B56A-B3832BC8448B}"/>
              </a:ext>
            </a:extLst>
          </p:cNvPr>
          <p:cNvPicPr>
            <a:picLocks noChangeAspect="1"/>
          </p:cNvPicPr>
          <p:nvPr/>
        </p:nvPicPr>
        <p:blipFill>
          <a:blip r:embed="rId3"/>
          <a:stretch>
            <a:fillRect/>
          </a:stretch>
        </p:blipFill>
        <p:spPr>
          <a:xfrm>
            <a:off x="1066790" y="1670746"/>
            <a:ext cx="10058420" cy="4422047"/>
          </a:xfrm>
          <a:prstGeom prst="rect">
            <a:avLst/>
          </a:prstGeom>
        </p:spPr>
      </p:pic>
    </p:spTree>
    <p:extLst>
      <p:ext uri="{BB962C8B-B14F-4D97-AF65-F5344CB8AC3E}">
        <p14:creationId xmlns:p14="http://schemas.microsoft.com/office/powerpoint/2010/main" val="117978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838200" y="413543"/>
            <a:ext cx="10515600" cy="5349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Roboto"/>
              <a:buNone/>
            </a:pPr>
            <a:r>
              <a:rPr lang="en-IN" sz="3200" b="1">
                <a:latin typeface="Roboto"/>
                <a:ea typeface="Roboto"/>
                <a:cs typeface="Roboto"/>
                <a:sym typeface="Roboto"/>
              </a:rPr>
              <a:t>Methodology-I</a:t>
            </a:r>
            <a:endParaRPr/>
          </a:p>
        </p:txBody>
      </p:sp>
      <p:sp>
        <p:nvSpPr>
          <p:cNvPr id="153" name="Google Shape;153;p8"/>
          <p:cNvSpPr txBox="1">
            <a:spLocks noGrp="1"/>
          </p:cNvSpPr>
          <p:nvPr>
            <p:ph type="body" idx="1"/>
          </p:nvPr>
        </p:nvSpPr>
        <p:spPr>
          <a:xfrm>
            <a:off x="838200" y="1343027"/>
            <a:ext cx="10515600" cy="525080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IN" sz="2000" dirty="0">
                <a:latin typeface="Bookman Old Style"/>
                <a:ea typeface="Bookman Old Style"/>
                <a:cs typeface="Bookman Old Style"/>
                <a:sym typeface="Bookman Old Style"/>
              </a:rPr>
              <a:t>Calculating Marginal Expected Shortfall</a:t>
            </a: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228600" algn="l" rtl="0">
              <a:lnSpc>
                <a:spcPct val="90000"/>
              </a:lnSpc>
              <a:spcBef>
                <a:spcPts val="500"/>
              </a:spcBef>
              <a:spcAft>
                <a:spcPts val="0"/>
              </a:spcAft>
              <a:buClr>
                <a:schemeClr val="dk1"/>
              </a:buClr>
              <a:buSzPts val="1600"/>
              <a:buChar char="•"/>
            </a:pPr>
            <a:r>
              <a:rPr lang="en-IN" sz="1600" b="1" dirty="0">
                <a:latin typeface="Bookman Old Style"/>
                <a:ea typeface="Bookman Old Style"/>
                <a:cs typeface="Bookman Old Style"/>
                <a:sym typeface="Bookman Old Style"/>
              </a:rPr>
              <a:t>MES</a:t>
            </a:r>
            <a:r>
              <a:rPr lang="en-IN" sz="1600" dirty="0">
                <a:latin typeface="Bookman Old Style"/>
                <a:ea typeface="Bookman Old Style"/>
                <a:cs typeface="Bookman Old Style"/>
                <a:sym typeface="Bookman Old Style"/>
              </a:rPr>
              <a:t>: Measure of expected equity loss.</a:t>
            </a:r>
            <a:endParaRPr dirty="0"/>
          </a:p>
          <a:p>
            <a:pPr marL="1143000" lvl="2" indent="-152400" algn="l" rtl="0">
              <a:lnSpc>
                <a:spcPct val="90000"/>
              </a:lnSpc>
              <a:spcBef>
                <a:spcPts val="500"/>
              </a:spcBef>
              <a:spcAft>
                <a:spcPts val="0"/>
              </a:spcAft>
              <a:buClr>
                <a:schemeClr val="dk1"/>
              </a:buClr>
              <a:buSzPts val="1200"/>
              <a:buNone/>
            </a:pPr>
            <a:endParaRPr sz="1200" dirty="0">
              <a:latin typeface="Bookman Old Style"/>
              <a:ea typeface="Bookman Old Style"/>
              <a:cs typeface="Bookman Old Style"/>
              <a:sym typeface="Bookman Old Style"/>
            </a:endParaRPr>
          </a:p>
          <a:p>
            <a:pPr marL="457200" lvl="1" indent="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457200" lvl="1" indent="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685800" lvl="1" indent="-127000" algn="l" rtl="0">
              <a:lnSpc>
                <a:spcPct val="90000"/>
              </a:lnSpc>
              <a:spcBef>
                <a:spcPts val="500"/>
              </a:spcBef>
              <a:spcAft>
                <a:spcPts val="0"/>
              </a:spcAft>
              <a:buClr>
                <a:schemeClr val="dk1"/>
              </a:buClr>
              <a:buSzPts val="1600"/>
              <a:buNone/>
            </a:pPr>
            <a:endParaRPr sz="1600" dirty="0">
              <a:latin typeface="Bookman Old Style"/>
              <a:ea typeface="Bookman Old Style"/>
              <a:cs typeface="Bookman Old Style"/>
              <a:sym typeface="Bookman Old Style"/>
            </a:endParaRPr>
          </a:p>
          <a:p>
            <a:pPr marL="228600" lvl="0" indent="-228600" algn="l" rtl="0">
              <a:lnSpc>
                <a:spcPct val="90000"/>
              </a:lnSpc>
              <a:spcBef>
                <a:spcPts val="1000"/>
              </a:spcBef>
              <a:spcAft>
                <a:spcPts val="0"/>
              </a:spcAft>
              <a:buClr>
                <a:schemeClr val="dk1"/>
              </a:buClr>
              <a:buSzPts val="2000"/>
              <a:buChar char="•"/>
            </a:pPr>
            <a:r>
              <a:rPr lang="en-IN" sz="2000" dirty="0">
                <a:latin typeface="Bookman Old Style"/>
                <a:ea typeface="Bookman Old Style"/>
                <a:cs typeface="Bookman Old Style"/>
                <a:sym typeface="Bookman Old Style"/>
              </a:rPr>
              <a:t>Threshold to measure vulnerability: 5%</a:t>
            </a:r>
            <a:endParaRPr dirty="0"/>
          </a:p>
          <a:p>
            <a:pPr marL="228600" lvl="0" indent="-101600" algn="l" rtl="0">
              <a:lnSpc>
                <a:spcPct val="90000"/>
              </a:lnSpc>
              <a:spcBef>
                <a:spcPts val="1000"/>
              </a:spcBef>
              <a:spcAft>
                <a:spcPts val="0"/>
              </a:spcAft>
              <a:buClr>
                <a:schemeClr val="dk1"/>
              </a:buClr>
              <a:buSzPts val="2000"/>
              <a:buNone/>
            </a:pPr>
            <a:endParaRPr sz="2000" dirty="0">
              <a:latin typeface="Bookman Old Style"/>
              <a:ea typeface="Bookman Old Style"/>
              <a:cs typeface="Bookman Old Style"/>
              <a:sym typeface="Bookman Old Style"/>
            </a:endParaRPr>
          </a:p>
          <a:p>
            <a:pPr marL="0" lvl="0" indent="0" algn="l" rtl="0">
              <a:lnSpc>
                <a:spcPct val="90000"/>
              </a:lnSpc>
              <a:spcBef>
                <a:spcPts val="1000"/>
              </a:spcBef>
              <a:spcAft>
                <a:spcPts val="0"/>
              </a:spcAft>
              <a:buClr>
                <a:schemeClr val="dk1"/>
              </a:buClr>
              <a:buSzPts val="2000"/>
              <a:buNone/>
            </a:pPr>
            <a:endParaRPr sz="2000" dirty="0">
              <a:latin typeface="Bookman Old Style"/>
              <a:ea typeface="Bookman Old Style"/>
              <a:cs typeface="Bookman Old Style"/>
              <a:sym typeface="Bookman Old Style"/>
            </a:endParaRPr>
          </a:p>
        </p:txBody>
      </p:sp>
      <p:cxnSp>
        <p:nvCxnSpPr>
          <p:cNvPr id="154" name="Google Shape;154;p8"/>
          <p:cNvCxnSpPr/>
          <p:nvPr/>
        </p:nvCxnSpPr>
        <p:spPr>
          <a:xfrm>
            <a:off x="838200" y="962025"/>
            <a:ext cx="10515600" cy="0"/>
          </a:xfrm>
          <a:prstGeom prst="straightConnector1">
            <a:avLst/>
          </a:prstGeom>
          <a:noFill/>
          <a:ln w="28575" cap="flat" cmpd="sng">
            <a:solidFill>
              <a:schemeClr val="accent1"/>
            </a:solidFill>
            <a:prstDash val="solid"/>
            <a:miter lim="800000"/>
            <a:headEnd type="none" w="sm" len="sm"/>
            <a:tailEnd type="none" w="sm" len="sm"/>
          </a:ln>
        </p:spPr>
      </p:cxnSp>
      <p:pic>
        <p:nvPicPr>
          <p:cNvPr id="157" name="Google Shape;157;p8" descr="http://www.nematrian.com/I/TailValueAtRisk_files/image005.png"/>
          <p:cNvPicPr preferRelativeResize="0"/>
          <p:nvPr/>
        </p:nvPicPr>
        <p:blipFill rotWithShape="1">
          <a:blip r:embed="rId3">
            <a:alphaModFix/>
          </a:blip>
          <a:srcRect/>
          <a:stretch/>
        </p:blipFill>
        <p:spPr>
          <a:xfrm>
            <a:off x="7442417" y="2914739"/>
            <a:ext cx="4181475" cy="2628900"/>
          </a:xfrm>
          <a:prstGeom prst="rect">
            <a:avLst/>
          </a:prstGeom>
          <a:noFill/>
          <a:ln>
            <a:noFill/>
          </a:ln>
        </p:spPr>
      </p:pic>
      <p:sp>
        <p:nvSpPr>
          <p:cNvPr id="158" name="Google Shape;158;p8"/>
          <p:cNvSpPr/>
          <p:nvPr/>
        </p:nvSpPr>
        <p:spPr>
          <a:xfrm>
            <a:off x="8587689" y="6582546"/>
            <a:ext cx="3869962" cy="246181"/>
          </a:xfrm>
          <a:prstGeom prst="rect">
            <a:avLst/>
          </a:prstGeom>
          <a:noFill/>
          <a:ln>
            <a:noFill/>
          </a:ln>
        </p:spPr>
        <p:txBody>
          <a:bodyPr spcFirstLastPara="1" wrap="square" lIns="91425" tIns="45700" rIns="91425" bIns="45700" anchor="t" anchorCtr="0">
            <a:spAutoFit/>
          </a:bodyPr>
          <a:lstStyle/>
          <a:p>
            <a:pPr lvl="0"/>
            <a:r>
              <a:rPr lang="en-IN" sz="1000" dirty="0">
                <a:solidFill>
                  <a:schemeClr val="dk1"/>
                </a:solidFill>
                <a:latin typeface="Bookman Old Style"/>
                <a:ea typeface="Bookman Old Style"/>
                <a:cs typeface="Bookman Old Style"/>
                <a:sym typeface="Bookman Old Style"/>
              </a:rPr>
              <a:t>(Credit: </a:t>
            </a:r>
            <a:r>
              <a:rPr lang="en-IN" sz="1000" dirty="0">
                <a:hlinkClick r:id="rId4"/>
              </a:rPr>
              <a:t>http://www.nematrian.com/TailValueAtRisk</a:t>
            </a:r>
            <a:r>
              <a:rPr lang="en-IN" sz="1000" dirty="0">
                <a:solidFill>
                  <a:schemeClr val="dk1"/>
                </a:solidFill>
                <a:latin typeface="Bookman Old Style"/>
                <a:ea typeface="Bookman Old Style"/>
                <a:cs typeface="Bookman Old Style"/>
                <a:sym typeface="Bookman Old Style"/>
              </a:rPr>
              <a:t>)</a:t>
            </a:r>
            <a:endParaRPr sz="1000" dirty="0">
              <a:solidFill>
                <a:schemeClr val="dk1"/>
              </a:solidFill>
              <a:latin typeface="Calibri"/>
              <a:ea typeface="Calibri"/>
              <a:cs typeface="Calibri"/>
              <a:sym typeface="Calibri"/>
            </a:endParaRPr>
          </a:p>
        </p:txBody>
      </p:sp>
      <p:sp>
        <p:nvSpPr>
          <p:cNvPr id="160" name="Google Shape;160;p8"/>
          <p:cNvSpPr/>
          <p:nvPr/>
        </p:nvSpPr>
        <p:spPr>
          <a:xfrm>
            <a:off x="790381" y="3762819"/>
            <a:ext cx="6381944" cy="58473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IN" sz="1600" b="0" i="0" u="none" strike="noStrike" cap="none" dirty="0">
                <a:solidFill>
                  <a:schemeClr val="dk1"/>
                </a:solidFill>
                <a:latin typeface="Bookman Old Style"/>
                <a:ea typeface="Bookman Old Style"/>
                <a:cs typeface="Bookman Old Style"/>
                <a:sym typeface="Bookman Old Style"/>
              </a:rPr>
              <a:t>Where c is a constant defined as tail risk in the market</a:t>
            </a:r>
          </a:p>
          <a:p>
            <a:pPr marL="457200" marR="0" lvl="1" indent="0" algn="l" rtl="0">
              <a:spcBef>
                <a:spcPts val="0"/>
              </a:spcBef>
              <a:spcAft>
                <a:spcPts val="0"/>
              </a:spcAft>
              <a:buNone/>
            </a:pPr>
            <a:r>
              <a:rPr lang="en-IN" sz="1600" b="0" i="0" u="none" strike="noStrike" cap="none" dirty="0">
                <a:solidFill>
                  <a:schemeClr val="dk1"/>
                </a:solidFill>
                <a:latin typeface="Bookman Old Style"/>
                <a:ea typeface="Bookman Old Style"/>
                <a:cs typeface="Bookman Old Style"/>
                <a:sym typeface="Bookman Old Style"/>
              </a:rPr>
              <a:t> </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2D1FA9-6F6C-4D74-9848-39D2947DFA85}"/>
                  </a:ext>
                </a:extLst>
              </p:cNvPr>
              <p:cNvSpPr txBox="1"/>
              <p:nvPr/>
            </p:nvSpPr>
            <p:spPr>
              <a:xfrm>
                <a:off x="2726421" y="2868164"/>
                <a:ext cx="3897734" cy="256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𝑴𝑬</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𝑺</m:t>
                          </m:r>
                        </m:e>
                        <m:sub>
                          <m:r>
                            <a:rPr lang="en-GB" sz="1600" b="1" i="1" smtClean="0">
                              <a:latin typeface="Cambria Math" panose="02040503050406030204" pitchFamily="18" charset="0"/>
                            </a:rPr>
                            <m:t>𝒊</m:t>
                          </m:r>
                          <m:r>
                            <a:rPr lang="en-GB" sz="1600" b="1" i="1" smtClean="0">
                              <a:latin typeface="Cambria Math" panose="02040503050406030204" pitchFamily="18" charset="0"/>
                            </a:rPr>
                            <m:t>,</m:t>
                          </m:r>
                          <m:r>
                            <a:rPr lang="en-GB" sz="1600" b="1" i="1" smtClean="0">
                              <a:latin typeface="Cambria Math" panose="02040503050406030204" pitchFamily="18" charset="0"/>
                            </a:rPr>
                            <m:t>𝒕</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𝑬</m:t>
                          </m:r>
                        </m:e>
                        <m:sub>
                          <m:r>
                            <a:rPr lang="en-GB" sz="1600" b="1" i="1" smtClean="0">
                              <a:latin typeface="Cambria Math" panose="02040503050406030204" pitchFamily="18" charset="0"/>
                            </a:rPr>
                            <m:t>𝒕</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𝒓</m:t>
                          </m:r>
                        </m:e>
                        <m:sub>
                          <m:r>
                            <a:rPr lang="en-GB" sz="1600" b="1" i="1" smtClean="0">
                              <a:latin typeface="Cambria Math" panose="02040503050406030204" pitchFamily="18" charset="0"/>
                            </a:rPr>
                            <m:t>𝒊</m:t>
                          </m:r>
                          <m:r>
                            <a:rPr lang="en-GB" sz="1600" b="1" i="1" smtClean="0">
                              <a:latin typeface="Cambria Math" panose="02040503050406030204" pitchFamily="18" charset="0"/>
                            </a:rPr>
                            <m:t>,  </m:t>
                          </m:r>
                          <m:r>
                            <a:rPr lang="en-GB" sz="1600" b="1" i="1" smtClean="0">
                              <a:latin typeface="Cambria Math" panose="02040503050406030204" pitchFamily="18" charset="0"/>
                            </a:rPr>
                            <m:t>𝒕</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smtClean="0">
                          <a:latin typeface="Cambria Math" panose="02040503050406030204" pitchFamily="18" charset="0"/>
                        </a:rPr>
                        <m: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𝒓</m:t>
                          </m:r>
                        </m:e>
                        <m:sub>
                          <m:r>
                            <a:rPr lang="en-GB" sz="1600" b="1" i="1" smtClean="0">
                              <a:latin typeface="Cambria Math" panose="02040503050406030204" pitchFamily="18" charset="0"/>
                            </a:rPr>
                            <m:t>𝒎</m:t>
                          </m:r>
                          <m:r>
                            <a:rPr lang="en-GB" sz="1600" b="1" i="1" smtClean="0">
                              <a:latin typeface="Cambria Math" panose="02040503050406030204" pitchFamily="18" charset="0"/>
                            </a:rPr>
                            <m:t>, </m:t>
                          </m:r>
                          <m:r>
                            <a:rPr lang="en-GB" sz="1600" b="1" i="1" smtClean="0">
                              <a:latin typeface="Cambria Math" panose="02040503050406030204" pitchFamily="18" charset="0"/>
                            </a:rPr>
                            <m:t>𝒕</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r>
                        <a:rPr lang="en-GB" sz="1600" b="1" i="1" smtClean="0">
                          <a:latin typeface="Cambria Math" panose="02040503050406030204" pitchFamily="18" charset="0"/>
                        </a:rPr>
                        <m:t>&lt;</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𝒒</m:t>
                          </m:r>
                        </m:e>
                        <m:sub>
                          <m:r>
                            <a:rPr lang="en-GB" sz="1600" b="1" i="1" smtClean="0">
                              <a:latin typeface="Cambria Math" panose="02040503050406030204" pitchFamily="18" charset="0"/>
                            </a:rPr>
                            <m:t>𝜶</m:t>
                          </m:r>
                          <m:r>
                            <a:rPr lang="en-GB" sz="1600" b="1" i="1" smtClean="0">
                              <a:latin typeface="Cambria Math" panose="02040503050406030204" pitchFamily="18" charset="0"/>
                            </a:rPr>
                            <m:t>,</m:t>
                          </m:r>
                          <m:r>
                            <a:rPr lang="en-GB" sz="1600" b="1" i="1" smtClean="0">
                              <a:latin typeface="Cambria Math" panose="02040503050406030204" pitchFamily="18" charset="0"/>
                            </a:rPr>
                            <m:t>𝒕</m:t>
                          </m:r>
                        </m:sub>
                      </m:sSub>
                      <m:d>
                        <m:dPr>
                          <m:ctrlPr>
                            <a:rPr lang="en-GB" sz="1600" b="1" i="1" smtClean="0">
                              <a:latin typeface="Cambria Math" panose="02040503050406030204" pitchFamily="18" charset="0"/>
                            </a:rPr>
                          </m:ctrlPr>
                        </m:dPr>
                        <m:e>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𝒓</m:t>
                              </m:r>
                            </m:e>
                            <m:sub>
                              <m:r>
                                <a:rPr lang="en-GB" sz="1600" b="1" i="1" smtClean="0">
                                  <a:latin typeface="Cambria Math" panose="02040503050406030204" pitchFamily="18" charset="0"/>
                                </a:rPr>
                                <m:t>𝒕</m:t>
                              </m:r>
                              <m:r>
                                <a:rPr lang="en-GB" sz="1600" b="1" i="1" smtClean="0">
                                  <a:latin typeface="Cambria Math" panose="02040503050406030204" pitchFamily="18" charset="0"/>
                                </a:rPr>
                                <m:t>+</m:t>
                              </m:r>
                              <m:r>
                                <a:rPr lang="en-GB" sz="1600" b="1" i="1" smtClean="0">
                                  <a:latin typeface="Cambria Math" panose="02040503050406030204" pitchFamily="18" charset="0"/>
                                </a:rPr>
                                <m:t>𝟏</m:t>
                              </m:r>
                            </m:sub>
                          </m:sSub>
                        </m:e>
                      </m:d>
                      <m:r>
                        <a:rPr lang="en-GB" sz="1600" b="1" i="1" smtClean="0">
                          <a:latin typeface="Cambria Math" panose="02040503050406030204" pitchFamily="18" charset="0"/>
                        </a:rPr>
                        <m:t>=</m:t>
                      </m:r>
                      <m:r>
                        <a:rPr lang="en-GB" sz="1600" b="1" i="1" smtClean="0">
                          <a:latin typeface="Cambria Math" panose="02040503050406030204" pitchFamily="18" charset="0"/>
                        </a:rPr>
                        <m:t>𝒄</m:t>
                      </m:r>
                      <m:r>
                        <a:rPr lang="en-GB" sz="1600" b="1" i="1" smtClean="0">
                          <a:latin typeface="Cambria Math" panose="02040503050406030204" pitchFamily="18" charset="0"/>
                        </a:rPr>
                        <m:t>)</m:t>
                      </m:r>
                    </m:oMath>
                  </m:oMathPara>
                </a14:m>
                <a:endParaRPr lang="en-IN" sz="1600" b="1" dirty="0"/>
              </a:p>
            </p:txBody>
          </p:sp>
        </mc:Choice>
        <mc:Fallback xmlns="">
          <p:sp>
            <p:nvSpPr>
              <p:cNvPr id="2" name="TextBox 1">
                <a:extLst>
                  <a:ext uri="{FF2B5EF4-FFF2-40B4-BE49-F238E27FC236}">
                    <a16:creationId xmlns:a16="http://schemas.microsoft.com/office/drawing/2014/main" id="{272D1FA9-6F6C-4D74-9848-39D2947DFA85}"/>
                  </a:ext>
                </a:extLst>
              </p:cNvPr>
              <p:cNvSpPr txBox="1">
                <a:spLocks noRot="1" noChangeAspect="1" noMove="1" noResize="1" noEditPoints="1" noAdjustHandles="1" noChangeArrowheads="1" noChangeShapeType="1" noTextEdit="1"/>
              </p:cNvSpPr>
              <p:nvPr/>
            </p:nvSpPr>
            <p:spPr>
              <a:xfrm>
                <a:off x="2726421" y="2868164"/>
                <a:ext cx="3897734" cy="256993"/>
              </a:xfrm>
              <a:prstGeom prst="rect">
                <a:avLst/>
              </a:prstGeom>
              <a:blipFill>
                <a:blip r:embed="rId5"/>
                <a:stretch>
                  <a:fillRect l="-469" r="-1250" b="-27907"/>
                </a:stretch>
              </a:blipFill>
            </p:spPr>
            <p:txBody>
              <a:bodyPr/>
              <a:lstStyle/>
              <a:p>
                <a:r>
                  <a:rPr lang="en-IN">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TotalTime>
  <Words>1447</Words>
  <Application>Microsoft Office PowerPoint</Application>
  <PresentationFormat>Widescreen</PresentationFormat>
  <Paragraphs>290</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Roboto</vt:lpstr>
      <vt:lpstr>Arial</vt:lpstr>
      <vt:lpstr>Times New Roman</vt:lpstr>
      <vt:lpstr>Wingdings</vt:lpstr>
      <vt:lpstr>Copperplate Gothic Bold</vt:lpstr>
      <vt:lpstr>Calibri</vt:lpstr>
      <vt:lpstr>Cambria Math</vt:lpstr>
      <vt:lpstr>Bookman Old Style</vt:lpstr>
      <vt:lpstr>Microsoft Yahei</vt:lpstr>
      <vt:lpstr>Office Theme</vt:lpstr>
      <vt:lpstr>PowerPoint Presentation</vt:lpstr>
      <vt:lpstr>Why this topic?</vt:lpstr>
      <vt:lpstr>Objective</vt:lpstr>
      <vt:lpstr>Data Description</vt:lpstr>
      <vt:lpstr>Snapshot of Data</vt:lpstr>
      <vt:lpstr>Exploratory Data Analysis</vt:lpstr>
      <vt:lpstr>Exploratory Data Analysis</vt:lpstr>
      <vt:lpstr>Exploratory Data Analysis</vt:lpstr>
      <vt:lpstr>Methodology-I</vt:lpstr>
      <vt:lpstr>Methodology-II</vt:lpstr>
      <vt:lpstr>Methodology-III</vt:lpstr>
      <vt:lpstr>Model</vt:lpstr>
      <vt:lpstr>Result I</vt:lpstr>
      <vt:lpstr>Result II</vt:lpstr>
      <vt:lpstr>Result III</vt:lpstr>
      <vt:lpstr>Result IV</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Krishnakanta Maity</dc:creator>
  <cp:lastModifiedBy>Krishnakanta Maity</cp:lastModifiedBy>
  <cp:revision>43</cp:revision>
  <dcterms:created xsi:type="dcterms:W3CDTF">2022-10-26T16:22:29Z</dcterms:created>
  <dcterms:modified xsi:type="dcterms:W3CDTF">2022-12-26T11:51:58Z</dcterms:modified>
</cp:coreProperties>
</file>